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1"/>
  </p:notesMasterIdLst>
  <p:sldIdLst>
    <p:sldId id="256" r:id="rId2"/>
    <p:sldId id="257" r:id="rId3"/>
    <p:sldId id="258" r:id="rId4"/>
    <p:sldId id="259" r:id="rId5"/>
    <p:sldId id="260" r:id="rId6"/>
    <p:sldId id="276" r:id="rId7"/>
    <p:sldId id="277" r:id="rId8"/>
    <p:sldId id="278" r:id="rId9"/>
    <p:sldId id="268" r:id="rId10"/>
    <p:sldId id="269" r:id="rId11"/>
    <p:sldId id="263" r:id="rId12"/>
    <p:sldId id="264" r:id="rId13"/>
    <p:sldId id="267" r:id="rId14"/>
    <p:sldId id="266" r:id="rId15"/>
    <p:sldId id="270" r:id="rId16"/>
    <p:sldId id="271" r:id="rId17"/>
    <p:sldId id="272" r:id="rId18"/>
    <p:sldId id="273" r:id="rId19"/>
    <p:sldId id="274" r:id="rId20"/>
    <p:sldId id="275" r:id="rId21"/>
    <p:sldId id="279" r:id="rId22"/>
    <p:sldId id="280" r:id="rId23"/>
    <p:sldId id="281"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 dubey" initials="hd" lastIdx="1" clrIdx="0">
    <p:extLst>
      <p:ext uri="{19B8F6BF-5375-455C-9EA6-DF929625EA0E}">
        <p15:presenceInfo xmlns:p15="http://schemas.microsoft.com/office/powerpoint/2012/main" userId="0038994d80d94c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5496F-D4A0-4331-B6A8-A3A1D922BA2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IN"/>
        </a:p>
      </dgm:t>
    </dgm:pt>
    <dgm:pt modelId="{DA0C26F6-1B88-4E57-A665-CFFB97E53DF3}">
      <dgm:prSet phldrT="[Text]"/>
      <dgm:spPr/>
      <dgm:t>
        <a:bodyPr/>
        <a:lstStyle/>
        <a:p>
          <a:r>
            <a:rPr lang="en-US" dirty="0"/>
            <a:t>SURVEY DESIGN</a:t>
          </a:r>
          <a:endParaRPr lang="en-IN" dirty="0"/>
        </a:p>
      </dgm:t>
    </dgm:pt>
    <dgm:pt modelId="{89864142-21EA-4DBB-BAFF-63B86D819400}" type="parTrans" cxnId="{A3781B68-62C7-4B67-840C-23EA0766E038}">
      <dgm:prSet/>
      <dgm:spPr/>
      <dgm:t>
        <a:bodyPr/>
        <a:lstStyle/>
        <a:p>
          <a:endParaRPr lang="en-IN"/>
        </a:p>
      </dgm:t>
    </dgm:pt>
    <dgm:pt modelId="{9529AC11-63B4-44DF-828A-13DDD4C8B51B}" type="sibTrans" cxnId="{A3781B68-62C7-4B67-840C-23EA0766E038}">
      <dgm:prSet/>
      <dgm:spPr/>
      <dgm:t>
        <a:bodyPr/>
        <a:lstStyle/>
        <a:p>
          <a:endParaRPr lang="en-IN"/>
        </a:p>
      </dgm:t>
    </dgm:pt>
    <dgm:pt modelId="{5EDE7C1D-90FF-44A0-B6BA-82AAF9610CD2}">
      <dgm:prSet phldrT="[Text]"/>
      <dgm:spPr/>
      <dgm:t>
        <a:bodyPr/>
        <a:lstStyle/>
        <a:p>
          <a:r>
            <a:rPr lang="en-US" dirty="0"/>
            <a:t>SAMPLE SELECTION</a:t>
          </a:r>
          <a:endParaRPr lang="en-IN" dirty="0"/>
        </a:p>
      </dgm:t>
    </dgm:pt>
    <dgm:pt modelId="{D7E9F846-DF96-4C1D-9C8F-38D813CB5C5E}" type="parTrans" cxnId="{A0C4663B-A371-4BAC-AD1B-92B42353CA2A}">
      <dgm:prSet/>
      <dgm:spPr/>
      <dgm:t>
        <a:bodyPr/>
        <a:lstStyle/>
        <a:p>
          <a:endParaRPr lang="en-IN"/>
        </a:p>
      </dgm:t>
    </dgm:pt>
    <dgm:pt modelId="{8A68E9A7-31EC-4E14-A482-AD5E9B5CDB2F}" type="sibTrans" cxnId="{A0C4663B-A371-4BAC-AD1B-92B42353CA2A}">
      <dgm:prSet/>
      <dgm:spPr/>
      <dgm:t>
        <a:bodyPr/>
        <a:lstStyle/>
        <a:p>
          <a:endParaRPr lang="en-IN"/>
        </a:p>
      </dgm:t>
    </dgm:pt>
    <dgm:pt modelId="{F1C5A47B-6AC6-4713-B455-8B216582FB3F}">
      <dgm:prSet phldrT="[Text]"/>
      <dgm:spPr/>
      <dgm:t>
        <a:bodyPr/>
        <a:lstStyle/>
        <a:p>
          <a:r>
            <a:rPr lang="en-US" dirty="0"/>
            <a:t>DATA COLLECTION</a:t>
          </a:r>
          <a:endParaRPr lang="en-IN" dirty="0"/>
        </a:p>
      </dgm:t>
    </dgm:pt>
    <dgm:pt modelId="{199E3D2B-A0CB-418C-972C-29FD39CDC393}" type="parTrans" cxnId="{4B315DD9-1434-451F-9478-411E25E095A2}">
      <dgm:prSet/>
      <dgm:spPr/>
      <dgm:t>
        <a:bodyPr/>
        <a:lstStyle/>
        <a:p>
          <a:endParaRPr lang="en-IN"/>
        </a:p>
      </dgm:t>
    </dgm:pt>
    <dgm:pt modelId="{FD4C2FB8-B296-464C-8232-C78182E42CF8}" type="sibTrans" cxnId="{4B315DD9-1434-451F-9478-411E25E095A2}">
      <dgm:prSet/>
      <dgm:spPr/>
      <dgm:t>
        <a:bodyPr/>
        <a:lstStyle/>
        <a:p>
          <a:endParaRPr lang="en-IN"/>
        </a:p>
      </dgm:t>
    </dgm:pt>
    <dgm:pt modelId="{CE958A80-8E02-4EBF-9D9C-ECFAD810BCEF}">
      <dgm:prSet phldrT="[Text]"/>
      <dgm:spPr/>
      <dgm:t>
        <a:bodyPr/>
        <a:lstStyle/>
        <a:p>
          <a:r>
            <a:rPr lang="en-US" dirty="0"/>
            <a:t>DATA ANALYSIS</a:t>
          </a:r>
          <a:endParaRPr lang="en-IN" dirty="0"/>
        </a:p>
      </dgm:t>
    </dgm:pt>
    <dgm:pt modelId="{4C82568C-7CF1-4A8C-9EFA-69157A97B7B1}" type="parTrans" cxnId="{241CF4A4-F556-4B82-8EB9-AEA151071924}">
      <dgm:prSet/>
      <dgm:spPr/>
      <dgm:t>
        <a:bodyPr/>
        <a:lstStyle/>
        <a:p>
          <a:endParaRPr lang="en-IN"/>
        </a:p>
      </dgm:t>
    </dgm:pt>
    <dgm:pt modelId="{518506F3-870C-446A-8E4E-E4DA4958D0C0}" type="sibTrans" cxnId="{241CF4A4-F556-4B82-8EB9-AEA151071924}">
      <dgm:prSet/>
      <dgm:spPr/>
      <dgm:t>
        <a:bodyPr/>
        <a:lstStyle/>
        <a:p>
          <a:endParaRPr lang="en-IN"/>
        </a:p>
      </dgm:t>
    </dgm:pt>
    <dgm:pt modelId="{07F6B9A7-36F6-4364-8EA0-25E07237AF38}">
      <dgm:prSet phldrT="[Text]"/>
      <dgm:spPr/>
      <dgm:t>
        <a:bodyPr/>
        <a:lstStyle/>
        <a:p>
          <a:r>
            <a:rPr lang="en-US" dirty="0"/>
            <a:t>INSIGHTS EXTRACTION</a:t>
          </a:r>
          <a:endParaRPr lang="en-IN" dirty="0"/>
        </a:p>
      </dgm:t>
    </dgm:pt>
    <dgm:pt modelId="{13F64BEF-7887-491F-8BB5-F012CFF7E834}" type="parTrans" cxnId="{882CDF05-A0B6-49B0-A0F7-40B92F761EFA}">
      <dgm:prSet/>
      <dgm:spPr/>
      <dgm:t>
        <a:bodyPr/>
        <a:lstStyle/>
        <a:p>
          <a:endParaRPr lang="en-IN"/>
        </a:p>
      </dgm:t>
    </dgm:pt>
    <dgm:pt modelId="{F84CBF2C-FBDE-465F-8640-885D9F2B7937}" type="sibTrans" cxnId="{882CDF05-A0B6-49B0-A0F7-40B92F761EFA}">
      <dgm:prSet/>
      <dgm:spPr/>
      <dgm:t>
        <a:bodyPr/>
        <a:lstStyle/>
        <a:p>
          <a:endParaRPr lang="en-IN"/>
        </a:p>
      </dgm:t>
    </dgm:pt>
    <dgm:pt modelId="{DC764C20-5CEA-4247-BC17-AEDAC3ABA951}">
      <dgm:prSet phldrT="[Text]"/>
      <dgm:spPr/>
      <dgm:t>
        <a:bodyPr/>
        <a:lstStyle/>
        <a:p>
          <a:r>
            <a:rPr lang="en-US" dirty="0"/>
            <a:t>REPORTING</a:t>
          </a:r>
        </a:p>
      </dgm:t>
    </dgm:pt>
    <dgm:pt modelId="{724C8677-69F9-4F79-A81E-A50451287700}" type="parTrans" cxnId="{0F64A50B-EFD4-4E8A-8C47-CFCF7D012784}">
      <dgm:prSet/>
      <dgm:spPr/>
      <dgm:t>
        <a:bodyPr/>
        <a:lstStyle/>
        <a:p>
          <a:endParaRPr lang="en-IN"/>
        </a:p>
      </dgm:t>
    </dgm:pt>
    <dgm:pt modelId="{3C1AFBE4-206F-4490-B037-C578B0575040}" type="sibTrans" cxnId="{0F64A50B-EFD4-4E8A-8C47-CFCF7D012784}">
      <dgm:prSet/>
      <dgm:spPr/>
      <dgm:t>
        <a:bodyPr/>
        <a:lstStyle/>
        <a:p>
          <a:endParaRPr lang="en-IN"/>
        </a:p>
      </dgm:t>
    </dgm:pt>
    <dgm:pt modelId="{28792FCA-C6C8-4952-BED3-DDAF8906DAF5}" type="pres">
      <dgm:prSet presAssocID="{8775496F-D4A0-4331-B6A8-A3A1D922BA2D}" presName="cycle" presStyleCnt="0">
        <dgm:presLayoutVars>
          <dgm:dir/>
          <dgm:resizeHandles val="exact"/>
        </dgm:presLayoutVars>
      </dgm:prSet>
      <dgm:spPr/>
    </dgm:pt>
    <dgm:pt modelId="{67D5BAE5-07D0-4F48-BD8B-6A71642BA8DC}" type="pres">
      <dgm:prSet presAssocID="{DA0C26F6-1B88-4E57-A665-CFFB97E53DF3}" presName="node" presStyleLbl="node1" presStyleIdx="0" presStyleCnt="6">
        <dgm:presLayoutVars>
          <dgm:bulletEnabled val="1"/>
        </dgm:presLayoutVars>
      </dgm:prSet>
      <dgm:spPr/>
    </dgm:pt>
    <dgm:pt modelId="{2B9496C8-2061-43E3-8065-5E1DD7B3EF1F}" type="pres">
      <dgm:prSet presAssocID="{DA0C26F6-1B88-4E57-A665-CFFB97E53DF3}" presName="spNode" presStyleCnt="0"/>
      <dgm:spPr/>
    </dgm:pt>
    <dgm:pt modelId="{23C4369E-4518-471C-89A6-8E082E9CC6E6}" type="pres">
      <dgm:prSet presAssocID="{9529AC11-63B4-44DF-828A-13DDD4C8B51B}" presName="sibTrans" presStyleLbl="sibTrans1D1" presStyleIdx="0" presStyleCnt="6"/>
      <dgm:spPr/>
    </dgm:pt>
    <dgm:pt modelId="{CB8B97AA-D478-4A6E-96DE-813870AFAA4F}" type="pres">
      <dgm:prSet presAssocID="{5EDE7C1D-90FF-44A0-B6BA-82AAF9610CD2}" presName="node" presStyleLbl="node1" presStyleIdx="1" presStyleCnt="6">
        <dgm:presLayoutVars>
          <dgm:bulletEnabled val="1"/>
        </dgm:presLayoutVars>
      </dgm:prSet>
      <dgm:spPr/>
    </dgm:pt>
    <dgm:pt modelId="{B6D16B38-69CC-4026-85D0-E0DDC617120B}" type="pres">
      <dgm:prSet presAssocID="{5EDE7C1D-90FF-44A0-B6BA-82AAF9610CD2}" presName="spNode" presStyleCnt="0"/>
      <dgm:spPr/>
    </dgm:pt>
    <dgm:pt modelId="{1782BEE8-AE85-4FC3-9010-5C8AF47B7D97}" type="pres">
      <dgm:prSet presAssocID="{8A68E9A7-31EC-4E14-A482-AD5E9B5CDB2F}" presName="sibTrans" presStyleLbl="sibTrans1D1" presStyleIdx="1" presStyleCnt="6"/>
      <dgm:spPr/>
    </dgm:pt>
    <dgm:pt modelId="{2A496C0F-6542-48A0-AA74-185017C1D10B}" type="pres">
      <dgm:prSet presAssocID="{F1C5A47B-6AC6-4713-B455-8B216582FB3F}" presName="node" presStyleLbl="node1" presStyleIdx="2" presStyleCnt="6">
        <dgm:presLayoutVars>
          <dgm:bulletEnabled val="1"/>
        </dgm:presLayoutVars>
      </dgm:prSet>
      <dgm:spPr/>
    </dgm:pt>
    <dgm:pt modelId="{74285BA6-314A-4493-AFFB-B3C64F621392}" type="pres">
      <dgm:prSet presAssocID="{F1C5A47B-6AC6-4713-B455-8B216582FB3F}" presName="spNode" presStyleCnt="0"/>
      <dgm:spPr/>
    </dgm:pt>
    <dgm:pt modelId="{6B687C56-8FAD-476D-959A-22B98B849BE0}" type="pres">
      <dgm:prSet presAssocID="{FD4C2FB8-B296-464C-8232-C78182E42CF8}" presName="sibTrans" presStyleLbl="sibTrans1D1" presStyleIdx="2" presStyleCnt="6"/>
      <dgm:spPr/>
    </dgm:pt>
    <dgm:pt modelId="{C9E9BBFB-CADA-4C26-B07C-6E9FD761A493}" type="pres">
      <dgm:prSet presAssocID="{CE958A80-8E02-4EBF-9D9C-ECFAD810BCEF}" presName="node" presStyleLbl="node1" presStyleIdx="3" presStyleCnt="6">
        <dgm:presLayoutVars>
          <dgm:bulletEnabled val="1"/>
        </dgm:presLayoutVars>
      </dgm:prSet>
      <dgm:spPr/>
    </dgm:pt>
    <dgm:pt modelId="{F1470013-6446-4E88-896A-73A09E37F5D5}" type="pres">
      <dgm:prSet presAssocID="{CE958A80-8E02-4EBF-9D9C-ECFAD810BCEF}" presName="spNode" presStyleCnt="0"/>
      <dgm:spPr/>
    </dgm:pt>
    <dgm:pt modelId="{F21D275A-9DF6-4416-97A2-74CD4D4C230E}" type="pres">
      <dgm:prSet presAssocID="{518506F3-870C-446A-8E4E-E4DA4958D0C0}" presName="sibTrans" presStyleLbl="sibTrans1D1" presStyleIdx="3" presStyleCnt="6"/>
      <dgm:spPr/>
    </dgm:pt>
    <dgm:pt modelId="{46C2E9E3-E497-43FF-AA15-9B931F751085}" type="pres">
      <dgm:prSet presAssocID="{07F6B9A7-36F6-4364-8EA0-25E07237AF38}" presName="node" presStyleLbl="node1" presStyleIdx="4" presStyleCnt="6">
        <dgm:presLayoutVars>
          <dgm:bulletEnabled val="1"/>
        </dgm:presLayoutVars>
      </dgm:prSet>
      <dgm:spPr/>
    </dgm:pt>
    <dgm:pt modelId="{FBC0159A-B787-4A51-8E22-ED3DA3D9C1F2}" type="pres">
      <dgm:prSet presAssocID="{07F6B9A7-36F6-4364-8EA0-25E07237AF38}" presName="spNode" presStyleCnt="0"/>
      <dgm:spPr/>
    </dgm:pt>
    <dgm:pt modelId="{AB7A829A-5F3F-4D17-ACEF-0EDA8BD19DDA}" type="pres">
      <dgm:prSet presAssocID="{F84CBF2C-FBDE-465F-8640-885D9F2B7937}" presName="sibTrans" presStyleLbl="sibTrans1D1" presStyleIdx="4" presStyleCnt="6"/>
      <dgm:spPr/>
    </dgm:pt>
    <dgm:pt modelId="{31CE37B2-56F4-490B-86B9-0B642008295D}" type="pres">
      <dgm:prSet presAssocID="{DC764C20-5CEA-4247-BC17-AEDAC3ABA951}" presName="node" presStyleLbl="node1" presStyleIdx="5" presStyleCnt="6">
        <dgm:presLayoutVars>
          <dgm:bulletEnabled val="1"/>
        </dgm:presLayoutVars>
      </dgm:prSet>
      <dgm:spPr/>
    </dgm:pt>
    <dgm:pt modelId="{33F8A559-026E-4A91-8366-6D17E002F9ED}" type="pres">
      <dgm:prSet presAssocID="{DC764C20-5CEA-4247-BC17-AEDAC3ABA951}" presName="spNode" presStyleCnt="0"/>
      <dgm:spPr/>
    </dgm:pt>
    <dgm:pt modelId="{AF3D4953-D30D-480B-8252-C8E94F0EB157}" type="pres">
      <dgm:prSet presAssocID="{3C1AFBE4-206F-4490-B037-C578B0575040}" presName="sibTrans" presStyleLbl="sibTrans1D1" presStyleIdx="5" presStyleCnt="6"/>
      <dgm:spPr/>
    </dgm:pt>
  </dgm:ptLst>
  <dgm:cxnLst>
    <dgm:cxn modelId="{E188C400-4C30-42B2-BA9C-7B9ED13114F5}" type="presOf" srcId="{FD4C2FB8-B296-464C-8232-C78182E42CF8}" destId="{6B687C56-8FAD-476D-959A-22B98B849BE0}" srcOrd="0" destOrd="0" presId="urn:microsoft.com/office/officeart/2005/8/layout/cycle5"/>
    <dgm:cxn modelId="{882CDF05-A0B6-49B0-A0F7-40B92F761EFA}" srcId="{8775496F-D4A0-4331-B6A8-A3A1D922BA2D}" destId="{07F6B9A7-36F6-4364-8EA0-25E07237AF38}" srcOrd="4" destOrd="0" parTransId="{13F64BEF-7887-491F-8BB5-F012CFF7E834}" sibTransId="{F84CBF2C-FBDE-465F-8640-885D9F2B7937}"/>
    <dgm:cxn modelId="{0F64A50B-EFD4-4E8A-8C47-CFCF7D012784}" srcId="{8775496F-D4A0-4331-B6A8-A3A1D922BA2D}" destId="{DC764C20-5CEA-4247-BC17-AEDAC3ABA951}" srcOrd="5" destOrd="0" parTransId="{724C8677-69F9-4F79-A81E-A50451287700}" sibTransId="{3C1AFBE4-206F-4490-B037-C578B0575040}"/>
    <dgm:cxn modelId="{37D27A2A-2537-42E3-B40B-11B09C316B70}" type="presOf" srcId="{DA0C26F6-1B88-4E57-A665-CFFB97E53DF3}" destId="{67D5BAE5-07D0-4F48-BD8B-6A71642BA8DC}" srcOrd="0" destOrd="0" presId="urn:microsoft.com/office/officeart/2005/8/layout/cycle5"/>
    <dgm:cxn modelId="{A0C4663B-A371-4BAC-AD1B-92B42353CA2A}" srcId="{8775496F-D4A0-4331-B6A8-A3A1D922BA2D}" destId="{5EDE7C1D-90FF-44A0-B6BA-82AAF9610CD2}" srcOrd="1" destOrd="0" parTransId="{D7E9F846-DF96-4C1D-9C8F-38D813CB5C5E}" sibTransId="{8A68E9A7-31EC-4E14-A482-AD5E9B5CDB2F}"/>
    <dgm:cxn modelId="{875D4D64-61AC-42EE-BAE3-33CE9B647731}" type="presOf" srcId="{07F6B9A7-36F6-4364-8EA0-25E07237AF38}" destId="{46C2E9E3-E497-43FF-AA15-9B931F751085}" srcOrd="0" destOrd="0" presId="urn:microsoft.com/office/officeart/2005/8/layout/cycle5"/>
    <dgm:cxn modelId="{A3781B68-62C7-4B67-840C-23EA0766E038}" srcId="{8775496F-D4A0-4331-B6A8-A3A1D922BA2D}" destId="{DA0C26F6-1B88-4E57-A665-CFFB97E53DF3}" srcOrd="0" destOrd="0" parTransId="{89864142-21EA-4DBB-BAFF-63B86D819400}" sibTransId="{9529AC11-63B4-44DF-828A-13DDD4C8B51B}"/>
    <dgm:cxn modelId="{E9BA576A-CAE9-4FFB-B604-2993BFEF8C25}" type="presOf" srcId="{F84CBF2C-FBDE-465F-8640-885D9F2B7937}" destId="{AB7A829A-5F3F-4D17-ACEF-0EDA8BD19DDA}" srcOrd="0" destOrd="0" presId="urn:microsoft.com/office/officeart/2005/8/layout/cycle5"/>
    <dgm:cxn modelId="{BBE2114D-EAF3-4D90-8562-73E451D720FE}" type="presOf" srcId="{518506F3-870C-446A-8E4E-E4DA4958D0C0}" destId="{F21D275A-9DF6-4416-97A2-74CD4D4C230E}" srcOrd="0" destOrd="0" presId="urn:microsoft.com/office/officeart/2005/8/layout/cycle5"/>
    <dgm:cxn modelId="{F9CEF351-6E36-4BE9-84AB-6BEDBDC14A69}" type="presOf" srcId="{DC764C20-5CEA-4247-BC17-AEDAC3ABA951}" destId="{31CE37B2-56F4-490B-86B9-0B642008295D}" srcOrd="0" destOrd="0" presId="urn:microsoft.com/office/officeart/2005/8/layout/cycle5"/>
    <dgm:cxn modelId="{BE8F6653-DAEC-459D-9F96-9C21CF1D7D6B}" type="presOf" srcId="{3C1AFBE4-206F-4490-B037-C578B0575040}" destId="{AF3D4953-D30D-480B-8252-C8E94F0EB157}" srcOrd="0" destOrd="0" presId="urn:microsoft.com/office/officeart/2005/8/layout/cycle5"/>
    <dgm:cxn modelId="{B6732C82-BC41-4121-A353-FB7F0E1CF443}" type="presOf" srcId="{CE958A80-8E02-4EBF-9D9C-ECFAD810BCEF}" destId="{C9E9BBFB-CADA-4C26-B07C-6E9FD761A493}" srcOrd="0" destOrd="0" presId="urn:microsoft.com/office/officeart/2005/8/layout/cycle5"/>
    <dgm:cxn modelId="{11BAF58F-966F-448B-B80D-9264B8AC7EFF}" type="presOf" srcId="{8A68E9A7-31EC-4E14-A482-AD5E9B5CDB2F}" destId="{1782BEE8-AE85-4FC3-9010-5C8AF47B7D97}" srcOrd="0" destOrd="0" presId="urn:microsoft.com/office/officeart/2005/8/layout/cycle5"/>
    <dgm:cxn modelId="{241CF4A4-F556-4B82-8EB9-AEA151071924}" srcId="{8775496F-D4A0-4331-B6A8-A3A1D922BA2D}" destId="{CE958A80-8E02-4EBF-9D9C-ECFAD810BCEF}" srcOrd="3" destOrd="0" parTransId="{4C82568C-7CF1-4A8C-9EFA-69157A97B7B1}" sibTransId="{518506F3-870C-446A-8E4E-E4DA4958D0C0}"/>
    <dgm:cxn modelId="{7499C7BC-276D-4FCF-A9E6-3390914B7276}" type="presOf" srcId="{F1C5A47B-6AC6-4713-B455-8B216582FB3F}" destId="{2A496C0F-6542-48A0-AA74-185017C1D10B}" srcOrd="0" destOrd="0" presId="urn:microsoft.com/office/officeart/2005/8/layout/cycle5"/>
    <dgm:cxn modelId="{4EC547CE-B8F0-4289-B7B0-111C30461B92}" type="presOf" srcId="{9529AC11-63B4-44DF-828A-13DDD4C8B51B}" destId="{23C4369E-4518-471C-89A6-8E082E9CC6E6}" srcOrd="0" destOrd="0" presId="urn:microsoft.com/office/officeart/2005/8/layout/cycle5"/>
    <dgm:cxn modelId="{8C08A4D3-5F41-471C-8887-658C4B2F3D13}" type="presOf" srcId="{8775496F-D4A0-4331-B6A8-A3A1D922BA2D}" destId="{28792FCA-C6C8-4952-BED3-DDAF8906DAF5}" srcOrd="0" destOrd="0" presId="urn:microsoft.com/office/officeart/2005/8/layout/cycle5"/>
    <dgm:cxn modelId="{4B315DD9-1434-451F-9478-411E25E095A2}" srcId="{8775496F-D4A0-4331-B6A8-A3A1D922BA2D}" destId="{F1C5A47B-6AC6-4713-B455-8B216582FB3F}" srcOrd="2" destOrd="0" parTransId="{199E3D2B-A0CB-418C-972C-29FD39CDC393}" sibTransId="{FD4C2FB8-B296-464C-8232-C78182E42CF8}"/>
    <dgm:cxn modelId="{A9C6B9DA-23DE-4C79-8FA9-51EC5A715030}" type="presOf" srcId="{5EDE7C1D-90FF-44A0-B6BA-82AAF9610CD2}" destId="{CB8B97AA-D478-4A6E-96DE-813870AFAA4F}" srcOrd="0" destOrd="0" presId="urn:microsoft.com/office/officeart/2005/8/layout/cycle5"/>
    <dgm:cxn modelId="{7C61CF08-F0D3-4BF8-9533-5033BDE3BA61}" type="presParOf" srcId="{28792FCA-C6C8-4952-BED3-DDAF8906DAF5}" destId="{67D5BAE5-07D0-4F48-BD8B-6A71642BA8DC}" srcOrd="0" destOrd="0" presId="urn:microsoft.com/office/officeart/2005/8/layout/cycle5"/>
    <dgm:cxn modelId="{F77D2DAC-0172-4ED7-B644-FC377E40AA4F}" type="presParOf" srcId="{28792FCA-C6C8-4952-BED3-DDAF8906DAF5}" destId="{2B9496C8-2061-43E3-8065-5E1DD7B3EF1F}" srcOrd="1" destOrd="0" presId="urn:microsoft.com/office/officeart/2005/8/layout/cycle5"/>
    <dgm:cxn modelId="{B7EA526D-D2A0-431A-BFC7-B6EE14BAC3AC}" type="presParOf" srcId="{28792FCA-C6C8-4952-BED3-DDAF8906DAF5}" destId="{23C4369E-4518-471C-89A6-8E082E9CC6E6}" srcOrd="2" destOrd="0" presId="urn:microsoft.com/office/officeart/2005/8/layout/cycle5"/>
    <dgm:cxn modelId="{0D7028A1-B711-47AF-B590-F95343ECCB40}" type="presParOf" srcId="{28792FCA-C6C8-4952-BED3-DDAF8906DAF5}" destId="{CB8B97AA-D478-4A6E-96DE-813870AFAA4F}" srcOrd="3" destOrd="0" presId="urn:microsoft.com/office/officeart/2005/8/layout/cycle5"/>
    <dgm:cxn modelId="{11180103-5ECC-48FE-890C-D7413491A807}" type="presParOf" srcId="{28792FCA-C6C8-4952-BED3-DDAF8906DAF5}" destId="{B6D16B38-69CC-4026-85D0-E0DDC617120B}" srcOrd="4" destOrd="0" presId="urn:microsoft.com/office/officeart/2005/8/layout/cycle5"/>
    <dgm:cxn modelId="{16050A8C-ABF6-475E-AC72-793EC3E80933}" type="presParOf" srcId="{28792FCA-C6C8-4952-BED3-DDAF8906DAF5}" destId="{1782BEE8-AE85-4FC3-9010-5C8AF47B7D97}" srcOrd="5" destOrd="0" presId="urn:microsoft.com/office/officeart/2005/8/layout/cycle5"/>
    <dgm:cxn modelId="{F090EF5C-93DC-489E-95FD-34C87429559E}" type="presParOf" srcId="{28792FCA-C6C8-4952-BED3-DDAF8906DAF5}" destId="{2A496C0F-6542-48A0-AA74-185017C1D10B}" srcOrd="6" destOrd="0" presId="urn:microsoft.com/office/officeart/2005/8/layout/cycle5"/>
    <dgm:cxn modelId="{8DAA4468-5994-4EE9-82BA-EE1693DBB55E}" type="presParOf" srcId="{28792FCA-C6C8-4952-BED3-DDAF8906DAF5}" destId="{74285BA6-314A-4493-AFFB-B3C64F621392}" srcOrd="7" destOrd="0" presId="urn:microsoft.com/office/officeart/2005/8/layout/cycle5"/>
    <dgm:cxn modelId="{977C56DF-97DB-47FC-8B3C-55FA9EFD00C0}" type="presParOf" srcId="{28792FCA-C6C8-4952-BED3-DDAF8906DAF5}" destId="{6B687C56-8FAD-476D-959A-22B98B849BE0}" srcOrd="8" destOrd="0" presId="urn:microsoft.com/office/officeart/2005/8/layout/cycle5"/>
    <dgm:cxn modelId="{15BA0E15-719D-4168-82CA-C4FE64D0BFA9}" type="presParOf" srcId="{28792FCA-C6C8-4952-BED3-DDAF8906DAF5}" destId="{C9E9BBFB-CADA-4C26-B07C-6E9FD761A493}" srcOrd="9" destOrd="0" presId="urn:microsoft.com/office/officeart/2005/8/layout/cycle5"/>
    <dgm:cxn modelId="{EAF95630-F233-4B61-AAE6-E18669230F5C}" type="presParOf" srcId="{28792FCA-C6C8-4952-BED3-DDAF8906DAF5}" destId="{F1470013-6446-4E88-896A-73A09E37F5D5}" srcOrd="10" destOrd="0" presId="urn:microsoft.com/office/officeart/2005/8/layout/cycle5"/>
    <dgm:cxn modelId="{3A17EAEE-D6E8-4930-91CA-E5702AE74F21}" type="presParOf" srcId="{28792FCA-C6C8-4952-BED3-DDAF8906DAF5}" destId="{F21D275A-9DF6-4416-97A2-74CD4D4C230E}" srcOrd="11" destOrd="0" presId="urn:microsoft.com/office/officeart/2005/8/layout/cycle5"/>
    <dgm:cxn modelId="{DC108952-18A2-4AE3-AC46-46A3A17897A1}" type="presParOf" srcId="{28792FCA-C6C8-4952-BED3-DDAF8906DAF5}" destId="{46C2E9E3-E497-43FF-AA15-9B931F751085}" srcOrd="12" destOrd="0" presId="urn:microsoft.com/office/officeart/2005/8/layout/cycle5"/>
    <dgm:cxn modelId="{B3C834A7-24F2-4872-817A-A42A5C31EF76}" type="presParOf" srcId="{28792FCA-C6C8-4952-BED3-DDAF8906DAF5}" destId="{FBC0159A-B787-4A51-8E22-ED3DA3D9C1F2}" srcOrd="13" destOrd="0" presId="urn:microsoft.com/office/officeart/2005/8/layout/cycle5"/>
    <dgm:cxn modelId="{FC0EAE31-9FBD-4C7D-94D3-288A64A829C2}" type="presParOf" srcId="{28792FCA-C6C8-4952-BED3-DDAF8906DAF5}" destId="{AB7A829A-5F3F-4D17-ACEF-0EDA8BD19DDA}" srcOrd="14" destOrd="0" presId="urn:microsoft.com/office/officeart/2005/8/layout/cycle5"/>
    <dgm:cxn modelId="{836DE2B7-FF45-416F-8184-8E819D40A52A}" type="presParOf" srcId="{28792FCA-C6C8-4952-BED3-DDAF8906DAF5}" destId="{31CE37B2-56F4-490B-86B9-0B642008295D}" srcOrd="15" destOrd="0" presId="urn:microsoft.com/office/officeart/2005/8/layout/cycle5"/>
    <dgm:cxn modelId="{6F8BCD2F-3E34-47E8-A03A-71BB271ED736}" type="presParOf" srcId="{28792FCA-C6C8-4952-BED3-DDAF8906DAF5}" destId="{33F8A559-026E-4A91-8366-6D17E002F9ED}" srcOrd="16" destOrd="0" presId="urn:microsoft.com/office/officeart/2005/8/layout/cycle5"/>
    <dgm:cxn modelId="{FD31DB26-7175-4A10-9288-BBF2C7BEBC4A}" type="presParOf" srcId="{28792FCA-C6C8-4952-BED3-DDAF8906DAF5}" destId="{AF3D4953-D30D-480B-8252-C8E94F0EB157}"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5BAE5-07D0-4F48-BD8B-6A71642BA8DC}">
      <dsp:nvSpPr>
        <dsp:cNvPr id="0" name=""/>
        <dsp:cNvSpPr/>
      </dsp:nvSpPr>
      <dsp:spPr>
        <a:xfrm>
          <a:off x="3334742" y="2620"/>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SURVEY DESIGN</a:t>
          </a:r>
          <a:endParaRPr lang="en-IN" sz="1800" kern="1200" dirty="0"/>
        </a:p>
      </dsp:txBody>
      <dsp:txXfrm>
        <a:off x="3381021" y="48899"/>
        <a:ext cx="1365957" cy="855477"/>
      </dsp:txXfrm>
    </dsp:sp>
    <dsp:sp modelId="{23C4369E-4518-471C-89A6-8E082E9CC6E6}">
      <dsp:nvSpPr>
        <dsp:cNvPr id="0" name=""/>
        <dsp:cNvSpPr/>
      </dsp:nvSpPr>
      <dsp:spPr>
        <a:xfrm>
          <a:off x="1831304" y="476638"/>
          <a:ext cx="4465390" cy="4465390"/>
        </a:xfrm>
        <a:custGeom>
          <a:avLst/>
          <a:gdLst/>
          <a:ahLst/>
          <a:cxnLst/>
          <a:rect l="0" t="0" r="0" b="0"/>
          <a:pathLst>
            <a:path>
              <a:moveTo>
                <a:pt x="3145250" y="195007"/>
              </a:moveTo>
              <a:arcTo wR="2232695" hR="2232695" stAng="17647481" swAng="92351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B8B97AA-D478-4A6E-96DE-813870AFAA4F}">
      <dsp:nvSpPr>
        <dsp:cNvPr id="0" name=""/>
        <dsp:cNvSpPr/>
      </dsp:nvSpPr>
      <dsp:spPr>
        <a:xfrm>
          <a:off x="5268312" y="1118968"/>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SAMPLE SELECTION</a:t>
          </a:r>
          <a:endParaRPr lang="en-IN" sz="1800" kern="1200" dirty="0"/>
        </a:p>
      </dsp:txBody>
      <dsp:txXfrm>
        <a:off x="5314591" y="1165247"/>
        <a:ext cx="1365957" cy="855477"/>
      </dsp:txXfrm>
    </dsp:sp>
    <dsp:sp modelId="{1782BEE8-AE85-4FC3-9010-5C8AF47B7D97}">
      <dsp:nvSpPr>
        <dsp:cNvPr id="0" name=""/>
        <dsp:cNvSpPr/>
      </dsp:nvSpPr>
      <dsp:spPr>
        <a:xfrm>
          <a:off x="1831304" y="476638"/>
          <a:ext cx="4465390" cy="4465390"/>
        </a:xfrm>
        <a:custGeom>
          <a:avLst/>
          <a:gdLst/>
          <a:ahLst/>
          <a:cxnLst/>
          <a:rect l="0" t="0" r="0" b="0"/>
          <a:pathLst>
            <a:path>
              <a:moveTo>
                <a:pt x="4430609" y="1840140"/>
              </a:moveTo>
              <a:arcTo wR="2232695" hR="2232695" stAng="20992414" swAng="121517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A496C0F-6542-48A0-AA74-185017C1D10B}">
      <dsp:nvSpPr>
        <dsp:cNvPr id="0" name=""/>
        <dsp:cNvSpPr/>
      </dsp:nvSpPr>
      <dsp:spPr>
        <a:xfrm>
          <a:off x="5268312" y="3351663"/>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COLLECTION</a:t>
          </a:r>
          <a:endParaRPr lang="en-IN" sz="1800" kern="1200" dirty="0"/>
        </a:p>
      </dsp:txBody>
      <dsp:txXfrm>
        <a:off x="5314591" y="3397942"/>
        <a:ext cx="1365957" cy="855477"/>
      </dsp:txXfrm>
    </dsp:sp>
    <dsp:sp modelId="{6B687C56-8FAD-476D-959A-22B98B849BE0}">
      <dsp:nvSpPr>
        <dsp:cNvPr id="0" name=""/>
        <dsp:cNvSpPr/>
      </dsp:nvSpPr>
      <dsp:spPr>
        <a:xfrm>
          <a:off x="1831304" y="476638"/>
          <a:ext cx="4465390" cy="4465390"/>
        </a:xfrm>
        <a:custGeom>
          <a:avLst/>
          <a:gdLst/>
          <a:ahLst/>
          <a:cxnLst/>
          <a:rect l="0" t="0" r="0" b="0"/>
          <a:pathLst>
            <a:path>
              <a:moveTo>
                <a:pt x="3653360" y="3955088"/>
              </a:moveTo>
              <a:arcTo wR="2232695" hR="2232695" stAng="3029009" swAng="92351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9E9BBFB-CADA-4C26-B07C-6E9FD761A493}">
      <dsp:nvSpPr>
        <dsp:cNvPr id="0" name=""/>
        <dsp:cNvSpPr/>
      </dsp:nvSpPr>
      <dsp:spPr>
        <a:xfrm>
          <a:off x="3334742" y="4468010"/>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endParaRPr lang="en-IN" sz="1800" kern="1200" dirty="0"/>
        </a:p>
      </dsp:txBody>
      <dsp:txXfrm>
        <a:off x="3381021" y="4514289"/>
        <a:ext cx="1365957" cy="855477"/>
      </dsp:txXfrm>
    </dsp:sp>
    <dsp:sp modelId="{F21D275A-9DF6-4416-97A2-74CD4D4C230E}">
      <dsp:nvSpPr>
        <dsp:cNvPr id="0" name=""/>
        <dsp:cNvSpPr/>
      </dsp:nvSpPr>
      <dsp:spPr>
        <a:xfrm>
          <a:off x="1831304" y="476638"/>
          <a:ext cx="4465390" cy="4465390"/>
        </a:xfrm>
        <a:custGeom>
          <a:avLst/>
          <a:gdLst/>
          <a:ahLst/>
          <a:cxnLst/>
          <a:rect l="0" t="0" r="0" b="0"/>
          <a:pathLst>
            <a:path>
              <a:moveTo>
                <a:pt x="1320139" y="4270382"/>
              </a:moveTo>
              <a:arcTo wR="2232695" hR="2232695" stAng="6847481" swAng="92351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C2E9E3-E497-43FF-AA15-9B931F751085}">
      <dsp:nvSpPr>
        <dsp:cNvPr id="0" name=""/>
        <dsp:cNvSpPr/>
      </dsp:nvSpPr>
      <dsp:spPr>
        <a:xfrm>
          <a:off x="1401171" y="3351663"/>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INSIGHTS EXTRACTION</a:t>
          </a:r>
          <a:endParaRPr lang="en-IN" sz="1800" kern="1200" dirty="0"/>
        </a:p>
      </dsp:txBody>
      <dsp:txXfrm>
        <a:off x="1447450" y="3397942"/>
        <a:ext cx="1365957" cy="855477"/>
      </dsp:txXfrm>
    </dsp:sp>
    <dsp:sp modelId="{AB7A829A-5F3F-4D17-ACEF-0EDA8BD19DDA}">
      <dsp:nvSpPr>
        <dsp:cNvPr id="0" name=""/>
        <dsp:cNvSpPr/>
      </dsp:nvSpPr>
      <dsp:spPr>
        <a:xfrm>
          <a:off x="1831304" y="476638"/>
          <a:ext cx="4465390" cy="4465390"/>
        </a:xfrm>
        <a:custGeom>
          <a:avLst/>
          <a:gdLst/>
          <a:ahLst/>
          <a:cxnLst/>
          <a:rect l="0" t="0" r="0" b="0"/>
          <a:pathLst>
            <a:path>
              <a:moveTo>
                <a:pt x="34780" y="2625249"/>
              </a:moveTo>
              <a:arcTo wR="2232695" hR="2232695" stAng="10192414" swAng="121517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1CE37B2-56F4-490B-86B9-0B642008295D}">
      <dsp:nvSpPr>
        <dsp:cNvPr id="0" name=""/>
        <dsp:cNvSpPr/>
      </dsp:nvSpPr>
      <dsp:spPr>
        <a:xfrm>
          <a:off x="1401171" y="1118968"/>
          <a:ext cx="1458515" cy="948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REPORTING</a:t>
          </a:r>
        </a:p>
      </dsp:txBody>
      <dsp:txXfrm>
        <a:off x="1447450" y="1165247"/>
        <a:ext cx="1365957" cy="855477"/>
      </dsp:txXfrm>
    </dsp:sp>
    <dsp:sp modelId="{AF3D4953-D30D-480B-8252-C8E94F0EB157}">
      <dsp:nvSpPr>
        <dsp:cNvPr id="0" name=""/>
        <dsp:cNvSpPr/>
      </dsp:nvSpPr>
      <dsp:spPr>
        <a:xfrm>
          <a:off x="1831304" y="476638"/>
          <a:ext cx="4465390" cy="4465390"/>
        </a:xfrm>
        <a:custGeom>
          <a:avLst/>
          <a:gdLst/>
          <a:ahLst/>
          <a:cxnLst/>
          <a:rect l="0" t="0" r="0" b="0"/>
          <a:pathLst>
            <a:path>
              <a:moveTo>
                <a:pt x="812029" y="510302"/>
              </a:moveTo>
              <a:arcTo wR="2232695" hR="2232695" stAng="13829009" swAng="92351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14596-72C2-4482-A205-11D378661FD9}" type="datetimeFigureOut">
              <a:rPr lang="en-IN" smtClean="0"/>
              <a:t>16-07-2023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DCA2E-3184-47FE-B134-DBACA443A457}" type="slidenum">
              <a:rPr lang="en-IN" smtClean="0"/>
              <a:t>‹#›</a:t>
            </a:fld>
            <a:endParaRPr lang="en-IN"/>
          </a:p>
        </p:txBody>
      </p:sp>
    </p:spTree>
    <p:extLst>
      <p:ext uri="{BB962C8B-B14F-4D97-AF65-F5344CB8AC3E}">
        <p14:creationId xmlns:p14="http://schemas.microsoft.com/office/powerpoint/2010/main" val="293753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2D8FB4D-C991-42E4-A102-48C44118C02A}" type="datetimeFigureOut">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366942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2D8FB4D-C991-42E4-A102-48C44118C02A}" type="datetimeFigureOut">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6024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2D8FB4D-C991-42E4-A102-48C44118C02A}" type="datetimeFigureOut">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429355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2D8FB4D-C991-42E4-A102-48C44118C02A}" type="datetimeFigureOut">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167099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2D8FB4D-C991-42E4-A102-48C44118C02A}" type="datetimeFigureOut">
              <a:rPr lang="en-IN" smtClean="0"/>
              <a:t>16-07-2023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148279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2D8FB4D-C991-42E4-A102-48C44118C02A}" type="datetimeFigureOut">
              <a:rPr lang="en-IN" smtClean="0"/>
              <a:t>16-07-2023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113799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2D8FB4D-C991-42E4-A102-48C44118C02A}" type="datetimeFigureOut">
              <a:rPr lang="en-IN" smtClean="0"/>
              <a:t>16-07-2023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78872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2D8FB4D-C991-42E4-A102-48C44118C02A}" type="datetimeFigureOut">
              <a:rPr lang="en-IN" smtClean="0"/>
              <a:t>16-07-2023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311566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D8FB4D-C991-42E4-A102-48C44118C02A}" type="datetimeFigureOut">
              <a:rPr lang="en-IN" smtClean="0"/>
              <a:t>16-07-2023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72238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2D8FB4D-C991-42E4-A102-48C44118C02A}" type="datetimeFigureOut">
              <a:rPr lang="en-IN" smtClean="0"/>
              <a:t>16-07-2023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12363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2D8FB4D-C991-42E4-A102-48C44118C02A}" type="datetimeFigureOut">
              <a:rPr lang="en-IN" smtClean="0"/>
              <a:t>16-07-2023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3B4C38-5C94-4963-9928-D0D1F2F11D8A}" type="slidenum">
              <a:rPr lang="en-IN" smtClean="0"/>
              <a:t>‹#›</a:t>
            </a:fld>
            <a:endParaRPr lang="en-IN"/>
          </a:p>
        </p:txBody>
      </p:sp>
    </p:spTree>
    <p:extLst>
      <p:ext uri="{BB962C8B-B14F-4D97-AF65-F5344CB8AC3E}">
        <p14:creationId xmlns:p14="http://schemas.microsoft.com/office/powerpoint/2010/main" val="159799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8FB4D-C991-42E4-A102-48C44118C02A}" type="datetimeFigureOut">
              <a:rPr lang="en-IN" smtClean="0"/>
              <a:t>16-07-2023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B4C38-5C94-4963-9928-D0D1F2F11D8A}" type="slidenum">
              <a:rPr lang="en-IN" smtClean="0"/>
              <a:t>‹#›</a:t>
            </a:fld>
            <a:endParaRPr lang="en-IN"/>
          </a:p>
        </p:txBody>
      </p:sp>
    </p:spTree>
    <p:extLst>
      <p:ext uri="{BB962C8B-B14F-4D97-AF65-F5344CB8AC3E}">
        <p14:creationId xmlns:p14="http://schemas.microsoft.com/office/powerpoint/2010/main" val="175656716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pngall.com/campaign-png/download/63721"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lamorworld.com/virat-kohli-india-captain-fastest-batsman-reach-10000-odi-runs/" TargetMode="Externa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000">
              <a:schemeClr val="accent2">
                <a:lumMod val="0"/>
                <a:lumOff val="100000"/>
              </a:schemeClr>
            </a:gs>
            <a:gs pos="97000">
              <a:schemeClr val="tx2">
                <a:lumMod val="5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1BFB-3FC1-57B1-B0FE-7CDEAE1C849F}"/>
              </a:ext>
            </a:extLst>
          </p:cNvPr>
          <p:cNvSpPr>
            <a:spLocks noGrp="1"/>
          </p:cNvSpPr>
          <p:nvPr>
            <p:ph type="ctrTitle"/>
          </p:nvPr>
        </p:nvSpPr>
        <p:spPr>
          <a:xfrm>
            <a:off x="1524000" y="342900"/>
            <a:ext cx="9144000" cy="2387600"/>
          </a:xfrm>
        </p:spPr>
        <p:txBody>
          <a:bodyPr>
            <a:noAutofit/>
          </a:bodyPr>
          <a:lstStyle/>
          <a:p>
            <a:r>
              <a:rPr lang="en-US" b="1" dirty="0">
                <a:solidFill>
                  <a:schemeClr val="bg1"/>
                </a:solidFill>
                <a:latin typeface="Constantia" panose="02030602050306030303" pitchFamily="18" charset="0"/>
              </a:rPr>
              <a:t>MARKETING INSIGHTS </a:t>
            </a:r>
            <a:br>
              <a:rPr lang="en-US" dirty="0">
                <a:latin typeface="Constantia" panose="02030602050306030303" pitchFamily="18" charset="0"/>
              </a:rPr>
            </a:br>
            <a:r>
              <a:rPr lang="en-US" b="1" dirty="0">
                <a:solidFill>
                  <a:schemeClr val="tx1">
                    <a:lumMod val="85000"/>
                  </a:schemeClr>
                </a:solidFill>
                <a:latin typeface="Constantia" panose="02030602050306030303" pitchFamily="18" charset="0"/>
              </a:rPr>
              <a:t>FOR FOOD AND BEVERAGE INDUSTRY</a:t>
            </a:r>
            <a:endParaRPr lang="en-IN" b="1" dirty="0">
              <a:solidFill>
                <a:schemeClr val="tx1">
                  <a:lumMod val="85000"/>
                </a:schemeClr>
              </a:solidFill>
              <a:latin typeface="Constantia" panose="02030602050306030303" pitchFamily="18" charset="0"/>
            </a:endParaRPr>
          </a:p>
        </p:txBody>
      </p:sp>
      <p:pic>
        <p:nvPicPr>
          <p:cNvPr id="9" name="Picture 8">
            <a:extLst>
              <a:ext uri="{FF2B5EF4-FFF2-40B4-BE49-F238E27FC236}">
                <a16:creationId xmlns:a16="http://schemas.microsoft.com/office/drawing/2014/main" id="{2A95338F-7452-19AC-729A-203659450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254" y="3826527"/>
            <a:ext cx="8440615" cy="75438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B6450EB0-2A5F-CA29-6687-EA5DD863F25E}"/>
              </a:ext>
            </a:extLst>
          </p:cNvPr>
          <p:cNvSpPr txBox="1"/>
          <p:nvPr/>
        </p:nvSpPr>
        <p:spPr>
          <a:xfrm>
            <a:off x="2778868" y="2855068"/>
            <a:ext cx="6634264" cy="369332"/>
          </a:xfrm>
          <a:prstGeom prst="rect">
            <a:avLst/>
          </a:prstGeom>
          <a:noFill/>
        </p:spPr>
        <p:txBody>
          <a:bodyPr wrap="square" rtlCol="0">
            <a:spAutoFit/>
          </a:bodyPr>
          <a:lstStyle/>
          <a:p>
            <a:pPr algn="ctr"/>
            <a:r>
              <a:rPr lang="en-US" b="1" i="0" dirty="0">
                <a:solidFill>
                  <a:schemeClr val="tx1">
                    <a:lumMod val="95000"/>
                    <a:lumOff val="5000"/>
                  </a:schemeClr>
                </a:solidFill>
                <a:effectLst/>
                <a:latin typeface="Söhne"/>
              </a:rPr>
              <a:t>Presented by: Harshit Dubey (Data Analyst)</a:t>
            </a:r>
            <a:endParaRPr lang="en-IN" b="1" dirty="0">
              <a:solidFill>
                <a:schemeClr val="tx1">
                  <a:lumMod val="95000"/>
                  <a:lumOff val="5000"/>
                </a:schemeClr>
              </a:solidFill>
            </a:endParaRPr>
          </a:p>
        </p:txBody>
      </p:sp>
      <p:pic>
        <p:nvPicPr>
          <p:cNvPr id="11" name="Picture 10">
            <a:extLst>
              <a:ext uri="{FF2B5EF4-FFF2-40B4-BE49-F238E27FC236}">
                <a16:creationId xmlns:a16="http://schemas.microsoft.com/office/drawing/2014/main" id="{A5C501B1-03DA-1AF2-3D27-16C2FE156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 y="0"/>
            <a:ext cx="1672698" cy="1478604"/>
          </a:xfrm>
          <a:prstGeom prst="rect">
            <a:avLst/>
          </a:prstGeom>
        </p:spPr>
      </p:pic>
      <p:pic>
        <p:nvPicPr>
          <p:cNvPr id="13" name="Picture 12">
            <a:extLst>
              <a:ext uri="{FF2B5EF4-FFF2-40B4-BE49-F238E27FC236}">
                <a16:creationId xmlns:a16="http://schemas.microsoft.com/office/drawing/2014/main" id="{3D8AD2E3-6D60-E6C2-EAEC-D5C3E1344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121056"/>
            <a:ext cx="1425706" cy="1260272"/>
          </a:xfrm>
          <a:prstGeom prst="rect">
            <a:avLst/>
          </a:prstGeom>
        </p:spPr>
      </p:pic>
    </p:spTree>
    <p:extLst>
      <p:ext uri="{BB962C8B-B14F-4D97-AF65-F5344CB8AC3E}">
        <p14:creationId xmlns:p14="http://schemas.microsoft.com/office/powerpoint/2010/main" val="329345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58D8C3-048B-6EB1-AAB6-43A2B6160F0C}"/>
              </a:ext>
            </a:extLst>
          </p:cNvPr>
          <p:cNvSpPr txBox="1"/>
          <p:nvPr/>
        </p:nvSpPr>
        <p:spPr>
          <a:xfrm>
            <a:off x="129686" y="230750"/>
            <a:ext cx="9286875" cy="461665"/>
          </a:xfrm>
          <a:prstGeom prst="rect">
            <a:avLst/>
          </a:prstGeom>
          <a:noFill/>
        </p:spPr>
        <p:txBody>
          <a:bodyPr wrap="square">
            <a:spAutoFit/>
          </a:bodyPr>
          <a:lstStyle/>
          <a:p>
            <a:r>
              <a:rPr lang="en-US" sz="2400" b="1" dirty="0"/>
              <a:t>B) </a:t>
            </a:r>
            <a:r>
              <a:rPr lang="en-US" sz="2400" b="1" u="sng" dirty="0"/>
              <a:t>What packaging preferences do respondents have for energy drinks</a:t>
            </a:r>
            <a:r>
              <a:rPr lang="en-US" sz="2400" b="1" dirty="0"/>
              <a:t>?</a:t>
            </a:r>
            <a:endParaRPr lang="en-IN" sz="2400" b="1" dirty="0"/>
          </a:p>
        </p:txBody>
      </p:sp>
      <p:pic>
        <p:nvPicPr>
          <p:cNvPr id="5" name="Picture 4">
            <a:extLst>
              <a:ext uri="{FF2B5EF4-FFF2-40B4-BE49-F238E27FC236}">
                <a16:creationId xmlns:a16="http://schemas.microsoft.com/office/drawing/2014/main" id="{77FFA57E-0A39-D7DE-2558-5B40DBF1A1B4}"/>
              </a:ext>
            </a:extLst>
          </p:cNvPr>
          <p:cNvPicPr>
            <a:picLocks noChangeAspect="1"/>
          </p:cNvPicPr>
          <p:nvPr/>
        </p:nvPicPr>
        <p:blipFill rotWithShape="1">
          <a:blip r:embed="rId2">
            <a:extLst>
              <a:ext uri="{28A0092B-C50C-407E-A947-70E740481C1C}">
                <a14:useLocalDpi xmlns:a14="http://schemas.microsoft.com/office/drawing/2010/main" val="0"/>
              </a:ext>
            </a:extLst>
          </a:blip>
          <a:srcRect l="7193" t="19486" r="20316" b="8661"/>
          <a:stretch/>
        </p:blipFill>
        <p:spPr>
          <a:xfrm>
            <a:off x="5767753" y="1151792"/>
            <a:ext cx="6312876" cy="2875085"/>
          </a:xfrm>
          <a:prstGeom prst="rect">
            <a:avLst/>
          </a:prstGeom>
        </p:spPr>
      </p:pic>
      <p:sp>
        <p:nvSpPr>
          <p:cNvPr id="6" name="TextBox 5">
            <a:extLst>
              <a:ext uri="{FF2B5EF4-FFF2-40B4-BE49-F238E27FC236}">
                <a16:creationId xmlns:a16="http://schemas.microsoft.com/office/drawing/2014/main" id="{5FCD49BE-BEC5-A9CD-A61C-3741E6C5DB22}"/>
              </a:ext>
            </a:extLst>
          </p:cNvPr>
          <p:cNvSpPr txBox="1"/>
          <p:nvPr/>
        </p:nvSpPr>
        <p:spPr>
          <a:xfrm>
            <a:off x="237390" y="1158132"/>
            <a:ext cx="5442438" cy="1477328"/>
          </a:xfrm>
          <a:prstGeom prst="rect">
            <a:avLst/>
          </a:prstGeom>
          <a:noFill/>
          <a:ln w="28575">
            <a:solidFill>
              <a:schemeClr val="tx1"/>
            </a:solidFill>
          </a:ln>
        </p:spPr>
        <p:txBody>
          <a:bodyPr wrap="square" rtlCol="0">
            <a:spAutoFit/>
          </a:bodyPr>
          <a:lstStyle/>
          <a:p>
            <a:pPr algn="just"/>
            <a:r>
              <a:rPr lang="en-US" b="1" dirty="0"/>
              <a:t>HIGHLIGHTS : - </a:t>
            </a:r>
            <a:endParaRPr lang="en-US" dirty="0"/>
          </a:p>
          <a:p>
            <a:pPr algn="just"/>
            <a:r>
              <a:rPr lang="en-US" b="1" dirty="0">
                <a:solidFill>
                  <a:srgbClr val="006600"/>
                </a:solidFill>
              </a:rPr>
              <a:t>40%</a:t>
            </a:r>
            <a:r>
              <a:rPr lang="en-US" dirty="0"/>
              <a:t> RESPONDENT PREFERS </a:t>
            </a:r>
            <a:r>
              <a:rPr lang="en-US" b="1" dirty="0">
                <a:solidFill>
                  <a:srgbClr val="006600"/>
                </a:solidFill>
              </a:rPr>
              <a:t>COMPACT AND PORTABLE CANS</a:t>
            </a:r>
            <a:r>
              <a:rPr lang="en-US" dirty="0"/>
              <a:t> AND </a:t>
            </a:r>
            <a:r>
              <a:rPr lang="en-US" b="1" dirty="0">
                <a:solidFill>
                  <a:srgbClr val="006600"/>
                </a:solidFill>
              </a:rPr>
              <a:t>30%</a:t>
            </a:r>
            <a:r>
              <a:rPr lang="en-US" dirty="0"/>
              <a:t> PREFERS </a:t>
            </a:r>
            <a:r>
              <a:rPr lang="en-US" b="1" dirty="0">
                <a:solidFill>
                  <a:srgbClr val="006600"/>
                </a:solidFill>
              </a:rPr>
              <a:t>INNOVATIVE BOTTLE DESIGN</a:t>
            </a:r>
            <a:r>
              <a:rPr lang="en-US" dirty="0"/>
              <a:t>.</a:t>
            </a:r>
          </a:p>
          <a:p>
            <a:pPr algn="just"/>
            <a:endParaRPr lang="en-US" dirty="0"/>
          </a:p>
          <a:p>
            <a:pPr algn="just"/>
            <a:r>
              <a:rPr lang="en-US" dirty="0"/>
              <a:t>ONLY </a:t>
            </a:r>
            <a:r>
              <a:rPr lang="en-US" b="1" dirty="0">
                <a:solidFill>
                  <a:srgbClr val="006600"/>
                </a:solidFill>
              </a:rPr>
              <a:t>10%</a:t>
            </a:r>
            <a:r>
              <a:rPr lang="en-US" dirty="0"/>
              <a:t> PREFERS </a:t>
            </a:r>
            <a:r>
              <a:rPr lang="en-US" b="1" dirty="0">
                <a:solidFill>
                  <a:srgbClr val="006600"/>
                </a:solidFill>
              </a:rPr>
              <a:t>ECO-FRIENDLY DESIGN</a:t>
            </a:r>
            <a:r>
              <a:rPr lang="en-US" dirty="0"/>
              <a:t>.</a:t>
            </a:r>
          </a:p>
        </p:txBody>
      </p:sp>
      <p:sp>
        <p:nvSpPr>
          <p:cNvPr id="7" name="TextBox 6">
            <a:extLst>
              <a:ext uri="{FF2B5EF4-FFF2-40B4-BE49-F238E27FC236}">
                <a16:creationId xmlns:a16="http://schemas.microsoft.com/office/drawing/2014/main" id="{B28888C7-9C0F-9CCD-9C96-E30B12F52C6A}"/>
              </a:ext>
            </a:extLst>
          </p:cNvPr>
          <p:cNvSpPr txBox="1"/>
          <p:nvPr/>
        </p:nvSpPr>
        <p:spPr>
          <a:xfrm>
            <a:off x="237389" y="3105752"/>
            <a:ext cx="5442439" cy="2585323"/>
          </a:xfrm>
          <a:prstGeom prst="rect">
            <a:avLst/>
          </a:prstGeom>
          <a:noFill/>
          <a:ln w="28575">
            <a:solidFill>
              <a:schemeClr val="tx1"/>
            </a:solidFill>
          </a:ln>
        </p:spPr>
        <p:txBody>
          <a:bodyPr wrap="square" rtlCol="0">
            <a:spAutoFit/>
          </a:bodyPr>
          <a:lstStyle/>
          <a:p>
            <a:pPr algn="just"/>
            <a:r>
              <a:rPr lang="en-US" b="1" dirty="0"/>
              <a:t>INSIGHTS :- </a:t>
            </a:r>
          </a:p>
          <a:p>
            <a:pPr algn="just"/>
            <a:endParaRPr lang="en-US" dirty="0"/>
          </a:p>
          <a:p>
            <a:pPr algn="just"/>
            <a:r>
              <a:rPr lang="en-US" b="1" dirty="0">
                <a:solidFill>
                  <a:srgbClr val="FF0000"/>
                </a:solidFill>
              </a:rPr>
              <a:t>MARKET VALUES </a:t>
            </a:r>
            <a:r>
              <a:rPr lang="en-US" dirty="0"/>
              <a:t>THE </a:t>
            </a:r>
            <a:r>
              <a:rPr lang="en-US" b="1" dirty="0">
                <a:solidFill>
                  <a:srgbClr val="FF0000"/>
                </a:solidFill>
              </a:rPr>
              <a:t>ABILITY</a:t>
            </a:r>
            <a:r>
              <a:rPr lang="en-US" dirty="0"/>
              <a:t> TO </a:t>
            </a:r>
            <a:r>
              <a:rPr lang="en-US" b="1" dirty="0">
                <a:solidFill>
                  <a:srgbClr val="FF0000"/>
                </a:solidFill>
              </a:rPr>
              <a:t>CARRY</a:t>
            </a:r>
            <a:r>
              <a:rPr lang="en-US" dirty="0"/>
              <a:t> THEIR </a:t>
            </a:r>
            <a:r>
              <a:rPr lang="en-US" b="1" dirty="0">
                <a:solidFill>
                  <a:srgbClr val="FF0000"/>
                </a:solidFill>
              </a:rPr>
              <a:t>BEVERAGE EASILY,</a:t>
            </a:r>
            <a:r>
              <a:rPr lang="en-US" dirty="0"/>
              <a:t>POTENTIALLY INDICATING A PREFERENCE FOR </a:t>
            </a:r>
            <a:r>
              <a:rPr lang="en-US" b="1" dirty="0">
                <a:solidFill>
                  <a:srgbClr val="FF0000"/>
                </a:solidFill>
              </a:rPr>
              <a:t>ON-THE-GO CONSUMPTION</a:t>
            </a:r>
            <a:r>
              <a:rPr lang="en-US" dirty="0"/>
              <a:t>.</a:t>
            </a:r>
          </a:p>
          <a:p>
            <a:pPr algn="just"/>
            <a:endParaRPr lang="en-US" dirty="0"/>
          </a:p>
          <a:p>
            <a:pPr algn="just"/>
            <a:r>
              <a:rPr lang="en-US" dirty="0"/>
              <a:t>WHILE </a:t>
            </a:r>
            <a:r>
              <a:rPr lang="en-US" b="1" dirty="0">
                <a:solidFill>
                  <a:srgbClr val="FF0000"/>
                </a:solidFill>
              </a:rPr>
              <a:t>ENVIRONMENT CONSCIOUS</a:t>
            </a:r>
            <a:r>
              <a:rPr lang="en-US" dirty="0"/>
              <a:t> IS GAINING IMPORTANCE IN SOCIETY,IT MAY NOT YET BE A </a:t>
            </a:r>
            <a:r>
              <a:rPr lang="en-US" b="1" dirty="0">
                <a:solidFill>
                  <a:srgbClr val="FF0000"/>
                </a:solidFill>
              </a:rPr>
              <a:t>SIGNIFICANT FACTOR IN THE PURCHASING DECISIONS</a:t>
            </a:r>
            <a:r>
              <a:rPr lang="en-US" dirty="0"/>
              <a:t>.</a:t>
            </a:r>
          </a:p>
        </p:txBody>
      </p:sp>
    </p:spTree>
    <p:extLst>
      <p:ext uri="{BB962C8B-B14F-4D97-AF65-F5344CB8AC3E}">
        <p14:creationId xmlns:p14="http://schemas.microsoft.com/office/powerpoint/2010/main" val="240470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B8F39A-B8A7-8729-199D-684CEC05CDB3}"/>
              </a:ext>
            </a:extLst>
          </p:cNvPr>
          <p:cNvSpPr>
            <a:spLocks noGrp="1"/>
          </p:cNvSpPr>
          <p:nvPr>
            <p:ph type="title"/>
          </p:nvPr>
        </p:nvSpPr>
        <p:spPr>
          <a:xfrm>
            <a:off x="-1" y="237392"/>
            <a:ext cx="5679829" cy="529992"/>
          </a:xfr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r>
              <a:rPr lang="en-US" sz="3600" b="1" dirty="0"/>
              <a:t>COMPETITION ANALYSIS</a:t>
            </a:r>
            <a:endParaRPr lang="en-IN" sz="3600" b="1" dirty="0"/>
          </a:p>
        </p:txBody>
      </p:sp>
      <p:sp>
        <p:nvSpPr>
          <p:cNvPr id="10" name="Content Placeholder 9">
            <a:extLst>
              <a:ext uri="{FF2B5EF4-FFF2-40B4-BE49-F238E27FC236}">
                <a16:creationId xmlns:a16="http://schemas.microsoft.com/office/drawing/2014/main" id="{BF5A6C98-0EA2-C63B-D284-51C65685A99A}"/>
              </a:ext>
            </a:extLst>
          </p:cNvPr>
          <p:cNvSpPr>
            <a:spLocks noGrp="1"/>
          </p:cNvSpPr>
          <p:nvPr>
            <p:ph idx="1"/>
          </p:nvPr>
        </p:nvSpPr>
        <p:spPr>
          <a:xfrm>
            <a:off x="-23446" y="958362"/>
            <a:ext cx="6872654" cy="571500"/>
          </a:xfrm>
        </p:spPr>
        <p:txBody>
          <a:bodyPr/>
          <a:lstStyle/>
          <a:p>
            <a:pPr marL="0" indent="0">
              <a:buNone/>
            </a:pPr>
            <a:r>
              <a:rPr lang="en-US" dirty="0"/>
              <a:t>A) </a:t>
            </a:r>
            <a:r>
              <a:rPr lang="en-US" u="sng" dirty="0"/>
              <a:t>Who are the current market leaders</a:t>
            </a:r>
            <a:r>
              <a:rPr lang="en-US" dirty="0"/>
              <a:t>?</a:t>
            </a:r>
            <a:endParaRPr lang="en-IN" dirty="0"/>
          </a:p>
        </p:txBody>
      </p:sp>
      <p:pic>
        <p:nvPicPr>
          <p:cNvPr id="11" name="Picture" title="This slide contains the following visuals: pageNavigator ,slicer ,slicer ,slicer ,shape ,CURRENT MARKET LEADERS ,REASON FOR CHOOSING OTHER BRANDS ,IMPROVEMENT DESIRED IN AVAILABLE DRINKS   ,PERCENTAGE OF RESPONDENT HAVING HEALTH CONCERN ,image ,actionButton. Please refer to the notes on this slide for details">
            <a:extLst>
              <a:ext uri="{FF2B5EF4-FFF2-40B4-BE49-F238E27FC236}">
                <a16:creationId xmlns:a16="http://schemas.microsoft.com/office/drawing/2014/main" id="{827D8889-8332-B34B-9016-31652DC4D6DC}"/>
              </a:ext>
            </a:extLst>
          </p:cNvPr>
          <p:cNvPicPr>
            <a:picLocks noChangeAspect="1"/>
          </p:cNvPicPr>
          <p:nvPr/>
        </p:nvPicPr>
        <p:blipFill rotWithShape="1">
          <a:blip r:embed="rId2"/>
          <a:srcRect l="12404" t="20698" r="44061" b="38784"/>
          <a:stretch/>
        </p:blipFill>
        <p:spPr>
          <a:xfrm>
            <a:off x="6655779" y="958362"/>
            <a:ext cx="4967652" cy="2637692"/>
          </a:xfrm>
          <a:prstGeom prst="rect">
            <a:avLst/>
          </a:prstGeom>
          <a:noFill/>
        </p:spPr>
      </p:pic>
      <p:sp>
        <p:nvSpPr>
          <p:cNvPr id="12" name="TextBox 11">
            <a:extLst>
              <a:ext uri="{FF2B5EF4-FFF2-40B4-BE49-F238E27FC236}">
                <a16:creationId xmlns:a16="http://schemas.microsoft.com/office/drawing/2014/main" id="{3BFDA292-63BE-E94A-C0D9-CCB4802FC579}"/>
              </a:ext>
            </a:extLst>
          </p:cNvPr>
          <p:cNvSpPr txBox="1"/>
          <p:nvPr/>
        </p:nvSpPr>
        <p:spPr>
          <a:xfrm>
            <a:off x="237390" y="1529862"/>
            <a:ext cx="5442438" cy="2308324"/>
          </a:xfrm>
          <a:prstGeom prst="rect">
            <a:avLst/>
          </a:prstGeom>
          <a:noFill/>
          <a:ln w="28575">
            <a:solidFill>
              <a:schemeClr val="tx1"/>
            </a:solidFill>
          </a:ln>
        </p:spPr>
        <p:txBody>
          <a:bodyPr wrap="square" rtlCol="0">
            <a:spAutoFit/>
          </a:bodyPr>
          <a:lstStyle/>
          <a:p>
            <a:pPr algn="just"/>
            <a:r>
              <a:rPr lang="en-US" b="1" dirty="0"/>
              <a:t>HIGHLIGHTS : - </a:t>
            </a:r>
            <a:endParaRPr lang="en-US" dirty="0"/>
          </a:p>
          <a:p>
            <a:pPr algn="just"/>
            <a:r>
              <a:rPr lang="en-US" b="1" dirty="0">
                <a:solidFill>
                  <a:srgbClr val="006600"/>
                </a:solidFill>
              </a:rPr>
              <a:t>COLA-COKA</a:t>
            </a:r>
            <a:r>
              <a:rPr lang="en-US" dirty="0"/>
              <a:t> IS MARKET LEADER WITH </a:t>
            </a:r>
            <a:r>
              <a:rPr lang="en-US" b="1" dirty="0">
                <a:solidFill>
                  <a:srgbClr val="006600"/>
                </a:solidFill>
              </a:rPr>
              <a:t>25%</a:t>
            </a:r>
            <a:r>
              <a:rPr lang="en-US" dirty="0"/>
              <a:t> OF </a:t>
            </a:r>
            <a:r>
              <a:rPr lang="en-US" b="1" dirty="0">
                <a:solidFill>
                  <a:srgbClr val="006600"/>
                </a:solidFill>
              </a:rPr>
              <a:t>MARKET SHARE</a:t>
            </a:r>
            <a:r>
              <a:rPr lang="en-US" dirty="0"/>
              <a:t>.</a:t>
            </a:r>
          </a:p>
          <a:p>
            <a:pPr algn="just"/>
            <a:endParaRPr lang="en-US" dirty="0"/>
          </a:p>
          <a:p>
            <a:pPr algn="just"/>
            <a:r>
              <a:rPr lang="en-US" b="1" dirty="0">
                <a:solidFill>
                  <a:srgbClr val="006600"/>
                </a:solidFill>
              </a:rPr>
              <a:t>BEPSI</a:t>
            </a:r>
            <a:r>
              <a:rPr lang="en-US" dirty="0"/>
              <a:t> IS </a:t>
            </a:r>
            <a:r>
              <a:rPr lang="en-US" b="1" dirty="0">
                <a:solidFill>
                  <a:srgbClr val="006600"/>
                </a:solidFill>
              </a:rPr>
              <a:t>SECOND LARGEST </a:t>
            </a:r>
            <a:r>
              <a:rPr lang="en-US" dirty="0"/>
              <a:t>WITH </a:t>
            </a:r>
            <a:r>
              <a:rPr lang="en-US" b="1" dirty="0">
                <a:solidFill>
                  <a:srgbClr val="006600"/>
                </a:solidFill>
              </a:rPr>
              <a:t>21%</a:t>
            </a:r>
            <a:r>
              <a:rPr lang="en-US" dirty="0"/>
              <a:t> SHARE AND </a:t>
            </a:r>
            <a:r>
              <a:rPr lang="en-US" b="1" dirty="0">
                <a:solidFill>
                  <a:srgbClr val="006600"/>
                </a:solidFill>
              </a:rPr>
              <a:t>GANGSTER</a:t>
            </a:r>
            <a:r>
              <a:rPr lang="en-US" dirty="0"/>
              <a:t> WITH </a:t>
            </a:r>
            <a:r>
              <a:rPr lang="en-US" b="1" dirty="0">
                <a:solidFill>
                  <a:srgbClr val="006600"/>
                </a:solidFill>
              </a:rPr>
              <a:t>19% SHARE </a:t>
            </a:r>
            <a:r>
              <a:rPr lang="en-US" dirty="0"/>
              <a:t>OF MARKET.</a:t>
            </a:r>
          </a:p>
          <a:p>
            <a:pPr algn="just"/>
            <a:endParaRPr lang="en-US" dirty="0"/>
          </a:p>
          <a:p>
            <a:pPr algn="just"/>
            <a:r>
              <a:rPr lang="en-US" dirty="0"/>
              <a:t>OUR COMPANY </a:t>
            </a:r>
            <a:r>
              <a:rPr lang="en-US" b="1" dirty="0">
                <a:solidFill>
                  <a:srgbClr val="006600"/>
                </a:solidFill>
              </a:rPr>
              <a:t>CODEX</a:t>
            </a:r>
            <a:r>
              <a:rPr lang="en-US" dirty="0"/>
              <a:t> HAS </a:t>
            </a:r>
            <a:r>
              <a:rPr lang="en-US" b="1" dirty="0">
                <a:solidFill>
                  <a:srgbClr val="006600"/>
                </a:solidFill>
              </a:rPr>
              <a:t>10%</a:t>
            </a:r>
            <a:r>
              <a:rPr lang="en-US" dirty="0"/>
              <a:t> MARKET SHARE.</a:t>
            </a:r>
          </a:p>
        </p:txBody>
      </p:sp>
      <p:sp>
        <p:nvSpPr>
          <p:cNvPr id="13" name="TextBox 12">
            <a:extLst>
              <a:ext uri="{FF2B5EF4-FFF2-40B4-BE49-F238E27FC236}">
                <a16:creationId xmlns:a16="http://schemas.microsoft.com/office/drawing/2014/main" id="{4D40D0BC-8BED-5BA2-0AB7-1641C72418B9}"/>
              </a:ext>
            </a:extLst>
          </p:cNvPr>
          <p:cNvSpPr txBox="1"/>
          <p:nvPr/>
        </p:nvSpPr>
        <p:spPr>
          <a:xfrm>
            <a:off x="237390" y="4272677"/>
            <a:ext cx="9144002" cy="1754326"/>
          </a:xfrm>
          <a:prstGeom prst="rect">
            <a:avLst/>
          </a:prstGeom>
          <a:noFill/>
          <a:ln w="28575">
            <a:solidFill>
              <a:schemeClr val="tx1"/>
            </a:solidFill>
          </a:ln>
        </p:spPr>
        <p:txBody>
          <a:bodyPr wrap="square" rtlCol="0">
            <a:spAutoFit/>
          </a:bodyPr>
          <a:lstStyle/>
          <a:p>
            <a:pPr algn="just"/>
            <a:r>
              <a:rPr lang="en-US" b="1" dirty="0"/>
              <a:t>INSIGHTS :- </a:t>
            </a:r>
          </a:p>
          <a:p>
            <a:pPr algn="just"/>
            <a:r>
              <a:rPr lang="en-US" b="0" i="0" dirty="0">
                <a:effectLst/>
                <a:latin typeface="Söhne"/>
              </a:rPr>
              <a:t>THE </a:t>
            </a:r>
            <a:r>
              <a:rPr lang="en-US" b="1" i="0" dirty="0">
                <a:solidFill>
                  <a:srgbClr val="FF0000"/>
                </a:solidFill>
                <a:effectLst/>
                <a:latin typeface="Söhne"/>
              </a:rPr>
              <a:t>CARBONATED BEVERAGE INDUSTRY </a:t>
            </a:r>
            <a:r>
              <a:rPr lang="en-US" b="0" i="0" dirty="0">
                <a:effectLst/>
                <a:latin typeface="Söhne"/>
              </a:rPr>
              <a:t>IS CHARACTERIZED BY INTENSE COMPETITION, WHERE EACH COMPANY MUST </a:t>
            </a:r>
            <a:r>
              <a:rPr lang="en-US" b="1" i="0" dirty="0">
                <a:solidFill>
                  <a:srgbClr val="FF0000"/>
                </a:solidFill>
                <a:effectLst/>
                <a:latin typeface="Söhne"/>
              </a:rPr>
              <a:t>CONTINUOUSLY INNOVATE AND DIFFERENTIATE </a:t>
            </a:r>
            <a:r>
              <a:rPr lang="en-US" b="0" i="0" dirty="0">
                <a:effectLst/>
                <a:latin typeface="Söhne"/>
              </a:rPr>
              <a:t>ITSELF TO ATTRACT AND RETAIN CUSTOMERS. IT ALSO INDICATES THAT </a:t>
            </a:r>
            <a:r>
              <a:rPr lang="en-US" b="1" i="0" dirty="0">
                <a:solidFill>
                  <a:srgbClr val="FF0000"/>
                </a:solidFill>
                <a:effectLst/>
                <a:latin typeface="Söhne"/>
              </a:rPr>
              <a:t>SMALLER PLAYERS </a:t>
            </a:r>
            <a:r>
              <a:rPr lang="en-US" b="0" i="0" dirty="0">
                <a:effectLst/>
                <a:latin typeface="Söhne"/>
              </a:rPr>
              <a:t>LIKE </a:t>
            </a:r>
            <a:r>
              <a:rPr lang="en-US" b="1" i="0" dirty="0">
                <a:solidFill>
                  <a:srgbClr val="FF0000"/>
                </a:solidFill>
                <a:effectLst/>
                <a:latin typeface="Söhne"/>
              </a:rPr>
              <a:t>CODEX</a:t>
            </a:r>
            <a:r>
              <a:rPr lang="en-US" b="0" i="0" dirty="0">
                <a:effectLst/>
                <a:latin typeface="Söhne"/>
              </a:rPr>
              <a:t>, WITH A 10% MARKET SHARE, FACE A CHALLENGING ENVIRONMENT AND NEED TO </a:t>
            </a:r>
            <a:r>
              <a:rPr lang="en-US" b="1" i="0" dirty="0">
                <a:solidFill>
                  <a:srgbClr val="FF0000"/>
                </a:solidFill>
                <a:effectLst/>
                <a:latin typeface="Söhne"/>
              </a:rPr>
              <a:t>DEVELOP EFFECTIVE STRATEGIES .</a:t>
            </a:r>
            <a:endParaRPr lang="en-US" b="1" dirty="0">
              <a:solidFill>
                <a:srgbClr val="FF0000"/>
              </a:solidFill>
            </a:endParaRPr>
          </a:p>
        </p:txBody>
      </p:sp>
    </p:spTree>
    <p:extLst>
      <p:ext uri="{BB962C8B-B14F-4D97-AF65-F5344CB8AC3E}">
        <p14:creationId xmlns:p14="http://schemas.microsoft.com/office/powerpoint/2010/main" val="178501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91A23-2269-2F4D-9D46-B682AA15D708}"/>
              </a:ext>
            </a:extLst>
          </p:cNvPr>
          <p:cNvSpPr txBox="1"/>
          <p:nvPr/>
        </p:nvSpPr>
        <p:spPr>
          <a:xfrm>
            <a:off x="-1" y="90965"/>
            <a:ext cx="11122269" cy="523220"/>
          </a:xfrm>
          <a:prstGeom prst="rect">
            <a:avLst/>
          </a:prstGeom>
          <a:noFill/>
        </p:spPr>
        <p:txBody>
          <a:bodyPr wrap="square" rtlCol="0">
            <a:spAutoFit/>
          </a:bodyPr>
          <a:lstStyle/>
          <a:p>
            <a:r>
              <a:rPr lang="en-US" sz="2800" dirty="0"/>
              <a:t>B) </a:t>
            </a:r>
            <a:r>
              <a:rPr lang="en-US" sz="2800" u="sng" dirty="0"/>
              <a:t>What are the primary reasons consumers prefer those brands over ours</a:t>
            </a:r>
            <a:r>
              <a:rPr lang="en-US" sz="2800" dirty="0"/>
              <a:t>?</a:t>
            </a:r>
            <a:endParaRPr lang="en-IN" sz="2800" dirty="0"/>
          </a:p>
        </p:txBody>
      </p:sp>
      <p:pic>
        <p:nvPicPr>
          <p:cNvPr id="4" name="Picture" title="This slide contains the following visuals: pageNavigator ,slicer ,slicer ,slicer ,shape ,CURRENT MARKET LEADERS ,REASON FOR CHOOSING OTHER BRANDS ,IMPROVEMENT DESIRED IN AVAILABLE DRINKS   ,PERCENTAGE OF RESPONDENT HAVING HEALTH CONCERN ,image ,actionButton. Please refer to the notes on this slide for details">
            <a:extLst>
              <a:ext uri="{FF2B5EF4-FFF2-40B4-BE49-F238E27FC236}">
                <a16:creationId xmlns:a16="http://schemas.microsoft.com/office/drawing/2014/main" id="{4EE896C5-964F-1A7C-D42D-B9C4A17593F3}"/>
              </a:ext>
            </a:extLst>
          </p:cNvPr>
          <p:cNvPicPr>
            <a:picLocks noChangeAspect="1"/>
          </p:cNvPicPr>
          <p:nvPr/>
        </p:nvPicPr>
        <p:blipFill rotWithShape="1">
          <a:blip r:embed="rId2"/>
          <a:srcRect l="12751" t="60641" r="44112" b="4155"/>
          <a:stretch/>
        </p:blipFill>
        <p:spPr>
          <a:xfrm>
            <a:off x="6682154" y="724370"/>
            <a:ext cx="5185264" cy="2414331"/>
          </a:xfrm>
          <a:prstGeom prst="rect">
            <a:avLst/>
          </a:prstGeom>
          <a:noFill/>
        </p:spPr>
      </p:pic>
      <p:sp>
        <p:nvSpPr>
          <p:cNvPr id="5" name="TextBox 4">
            <a:extLst>
              <a:ext uri="{FF2B5EF4-FFF2-40B4-BE49-F238E27FC236}">
                <a16:creationId xmlns:a16="http://schemas.microsoft.com/office/drawing/2014/main" id="{4BF0A65C-3E01-01A8-30D1-018A41727C2C}"/>
              </a:ext>
            </a:extLst>
          </p:cNvPr>
          <p:cNvSpPr txBox="1"/>
          <p:nvPr/>
        </p:nvSpPr>
        <p:spPr>
          <a:xfrm>
            <a:off x="237387" y="724370"/>
            <a:ext cx="6114771" cy="3139321"/>
          </a:xfrm>
          <a:prstGeom prst="rect">
            <a:avLst/>
          </a:prstGeom>
          <a:noFill/>
          <a:ln w="28575">
            <a:solidFill>
              <a:schemeClr val="tx1">
                <a:lumMod val="95000"/>
                <a:lumOff val="5000"/>
              </a:schemeClr>
            </a:solidFill>
          </a:ln>
        </p:spPr>
        <p:txBody>
          <a:bodyPr wrap="square" rtlCol="0">
            <a:spAutoFit/>
          </a:bodyPr>
          <a:lstStyle/>
          <a:p>
            <a:r>
              <a:rPr lang="en-US" b="1" dirty="0"/>
              <a:t>HIGHLIGHTS : -</a:t>
            </a:r>
          </a:p>
          <a:p>
            <a:r>
              <a:rPr lang="en-US" dirty="0"/>
              <a:t>AROUND </a:t>
            </a:r>
            <a:r>
              <a:rPr lang="en-US" b="1" dirty="0">
                <a:solidFill>
                  <a:srgbClr val="006600"/>
                </a:solidFill>
              </a:rPr>
              <a:t>26.5%</a:t>
            </a:r>
            <a:r>
              <a:rPr lang="en-US" dirty="0"/>
              <a:t> PEOPLE CHOOSE OTHER BRANDS BECAUSE OF </a:t>
            </a:r>
          </a:p>
          <a:p>
            <a:r>
              <a:rPr lang="en-US" b="1" dirty="0">
                <a:solidFill>
                  <a:srgbClr val="006600"/>
                </a:solidFill>
              </a:rPr>
              <a:t>BRAND REPUTATION</a:t>
            </a:r>
            <a:r>
              <a:rPr lang="en-US" dirty="0"/>
              <a:t>.</a:t>
            </a:r>
          </a:p>
          <a:p>
            <a:endParaRPr lang="en-US" dirty="0"/>
          </a:p>
          <a:p>
            <a:r>
              <a:rPr lang="en-US" dirty="0"/>
              <a:t>AROUND </a:t>
            </a:r>
            <a:r>
              <a:rPr lang="en-US" b="1" dirty="0">
                <a:solidFill>
                  <a:srgbClr val="006600"/>
                </a:solidFill>
              </a:rPr>
              <a:t>20%</a:t>
            </a:r>
            <a:r>
              <a:rPr lang="en-US" dirty="0"/>
              <a:t> CHOOSE FOR </a:t>
            </a:r>
            <a:r>
              <a:rPr lang="en-US" b="1" dirty="0">
                <a:solidFill>
                  <a:srgbClr val="006600"/>
                </a:solidFill>
              </a:rPr>
              <a:t>TASTE</a:t>
            </a:r>
            <a:r>
              <a:rPr lang="en-US" dirty="0"/>
              <a:t> WHICH EVERY </a:t>
            </a:r>
            <a:r>
              <a:rPr lang="en-US" b="1" dirty="0">
                <a:solidFill>
                  <a:srgbClr val="006600"/>
                </a:solidFill>
              </a:rPr>
              <a:t>1 IN 5 </a:t>
            </a:r>
            <a:r>
              <a:rPr lang="en-US" dirty="0"/>
              <a:t>RESPONDENT.</a:t>
            </a:r>
          </a:p>
          <a:p>
            <a:endParaRPr lang="en-US" dirty="0"/>
          </a:p>
          <a:p>
            <a:r>
              <a:rPr lang="en-US" b="1" dirty="0">
                <a:solidFill>
                  <a:srgbClr val="006600"/>
                </a:solidFill>
              </a:rPr>
              <a:t>AVAILABILITY 19% </a:t>
            </a:r>
            <a:r>
              <a:rPr lang="en-US" dirty="0"/>
              <a:t>AND </a:t>
            </a:r>
            <a:r>
              <a:rPr lang="en-US" b="1" dirty="0">
                <a:solidFill>
                  <a:srgbClr val="006600"/>
                </a:solidFill>
              </a:rPr>
              <a:t>EFFECTIVENESS 17%  </a:t>
            </a:r>
            <a:r>
              <a:rPr lang="en-US" dirty="0"/>
              <a:t>IS REASON FOR CHOOSING OTHER BRANDS.</a:t>
            </a:r>
          </a:p>
          <a:p>
            <a:endParaRPr lang="en-US" dirty="0"/>
          </a:p>
          <a:p>
            <a:r>
              <a:rPr lang="en-US" b="1" dirty="0">
                <a:solidFill>
                  <a:srgbClr val="006600"/>
                </a:solidFill>
              </a:rPr>
              <a:t>78%</a:t>
            </a:r>
            <a:r>
              <a:rPr lang="en-US" dirty="0"/>
              <a:t> WHO SAYS </a:t>
            </a:r>
            <a:r>
              <a:rPr lang="en-US" b="1" dirty="0">
                <a:solidFill>
                  <a:srgbClr val="006600"/>
                </a:solidFill>
              </a:rPr>
              <a:t>AVAILABILITY</a:t>
            </a:r>
            <a:r>
              <a:rPr lang="en-US" dirty="0"/>
              <a:t> IS ISSUE ARE FROM </a:t>
            </a:r>
            <a:r>
              <a:rPr lang="en-US" b="1" dirty="0">
                <a:solidFill>
                  <a:srgbClr val="006600"/>
                </a:solidFill>
              </a:rPr>
              <a:t>TIER-1</a:t>
            </a:r>
            <a:r>
              <a:rPr lang="en-US" dirty="0"/>
              <a:t> CITIES.</a:t>
            </a:r>
          </a:p>
        </p:txBody>
      </p:sp>
      <p:sp>
        <p:nvSpPr>
          <p:cNvPr id="6" name="TextBox 5">
            <a:extLst>
              <a:ext uri="{FF2B5EF4-FFF2-40B4-BE49-F238E27FC236}">
                <a16:creationId xmlns:a16="http://schemas.microsoft.com/office/drawing/2014/main" id="{DF6B57E4-AA9C-CF39-090B-DFBA9E942812}"/>
              </a:ext>
            </a:extLst>
          </p:cNvPr>
          <p:cNvSpPr txBox="1"/>
          <p:nvPr/>
        </p:nvSpPr>
        <p:spPr>
          <a:xfrm>
            <a:off x="237386" y="4257528"/>
            <a:ext cx="6114771" cy="2031325"/>
          </a:xfrm>
          <a:prstGeom prst="rect">
            <a:avLst/>
          </a:prstGeom>
          <a:noFill/>
          <a:ln w="28575">
            <a:solidFill>
              <a:schemeClr val="tx1"/>
            </a:solidFill>
          </a:ln>
        </p:spPr>
        <p:txBody>
          <a:bodyPr wrap="square" rtlCol="0">
            <a:spAutoFit/>
          </a:bodyPr>
          <a:lstStyle/>
          <a:p>
            <a:pPr algn="just"/>
            <a:r>
              <a:rPr lang="en-US" b="1" dirty="0"/>
              <a:t>INSIGHTS :- </a:t>
            </a:r>
            <a:endParaRPr lang="en-US" dirty="0"/>
          </a:p>
          <a:p>
            <a:pPr algn="just"/>
            <a:r>
              <a:rPr lang="en-US" b="0" i="0" dirty="0">
                <a:effectLst/>
                <a:latin typeface="Söhne"/>
              </a:rPr>
              <a:t>THE </a:t>
            </a:r>
            <a:r>
              <a:rPr lang="en-US" b="1" i="0" dirty="0">
                <a:solidFill>
                  <a:srgbClr val="FF0000"/>
                </a:solidFill>
                <a:effectLst/>
                <a:latin typeface="Söhne"/>
              </a:rPr>
              <a:t>IMPORTANCE</a:t>
            </a:r>
            <a:r>
              <a:rPr lang="en-US" b="0" i="0" dirty="0">
                <a:effectLst/>
                <a:latin typeface="Söhne"/>
              </a:rPr>
              <a:t> OF </a:t>
            </a:r>
            <a:r>
              <a:rPr lang="en-US" b="1" i="0" dirty="0">
                <a:solidFill>
                  <a:srgbClr val="FF0000"/>
                </a:solidFill>
                <a:effectLst/>
                <a:latin typeface="Söhne"/>
              </a:rPr>
              <a:t>BRAND PERCEPTION </a:t>
            </a:r>
            <a:r>
              <a:rPr lang="en-US" b="0" i="0" dirty="0">
                <a:effectLst/>
                <a:latin typeface="Söhne"/>
              </a:rPr>
              <a:t>AND </a:t>
            </a:r>
            <a:r>
              <a:rPr lang="en-US" b="1" i="0" dirty="0">
                <a:solidFill>
                  <a:srgbClr val="FF0000"/>
                </a:solidFill>
                <a:effectLst/>
                <a:latin typeface="Söhne"/>
              </a:rPr>
              <a:t>REPUTATION</a:t>
            </a:r>
            <a:r>
              <a:rPr lang="en-US" b="0" i="0" dirty="0">
                <a:effectLst/>
                <a:latin typeface="Söhne"/>
              </a:rPr>
              <a:t> IN THE </a:t>
            </a:r>
            <a:r>
              <a:rPr lang="en-US" b="1" i="0" dirty="0">
                <a:solidFill>
                  <a:srgbClr val="FF0000"/>
                </a:solidFill>
                <a:effectLst/>
                <a:latin typeface="Söhne"/>
              </a:rPr>
              <a:t>DECISION-MAKING PROCESS </a:t>
            </a:r>
            <a:r>
              <a:rPr lang="en-US" b="0" i="0" dirty="0">
                <a:effectLst/>
                <a:latin typeface="Söhne"/>
              </a:rPr>
              <a:t>OF CONSUMERS. </a:t>
            </a:r>
          </a:p>
          <a:p>
            <a:pPr algn="just"/>
            <a:endParaRPr lang="en-US" b="0" i="0" dirty="0">
              <a:effectLst/>
              <a:latin typeface="Söhne"/>
            </a:endParaRPr>
          </a:p>
          <a:p>
            <a:pPr algn="just"/>
            <a:r>
              <a:rPr lang="en-US" b="0" i="0" dirty="0">
                <a:effectLst/>
                <a:latin typeface="Söhne"/>
              </a:rPr>
              <a:t>THE ISSUE OF </a:t>
            </a:r>
            <a:r>
              <a:rPr lang="en-US" b="1" i="0" dirty="0">
                <a:solidFill>
                  <a:srgbClr val="FF0000"/>
                </a:solidFill>
                <a:effectLst/>
                <a:latin typeface="Söhne"/>
              </a:rPr>
              <a:t>AVAILABILITY</a:t>
            </a:r>
            <a:r>
              <a:rPr lang="en-US" b="0" i="0" dirty="0">
                <a:effectLst/>
                <a:latin typeface="Söhne"/>
              </a:rPr>
              <a:t> IS PARTICULARLY </a:t>
            </a:r>
            <a:r>
              <a:rPr lang="en-US" b="1" i="0" dirty="0">
                <a:solidFill>
                  <a:srgbClr val="FF0000"/>
                </a:solidFill>
                <a:effectLst/>
                <a:latin typeface="Söhne"/>
              </a:rPr>
              <a:t>PROMINENT</a:t>
            </a:r>
            <a:r>
              <a:rPr lang="en-US" b="0" i="0" dirty="0">
                <a:effectLst/>
                <a:latin typeface="Söhne"/>
              </a:rPr>
              <a:t> IN </a:t>
            </a:r>
            <a:r>
              <a:rPr lang="en-US" b="1" i="0" dirty="0">
                <a:solidFill>
                  <a:srgbClr val="FF0000"/>
                </a:solidFill>
                <a:effectLst/>
                <a:latin typeface="Söhne"/>
              </a:rPr>
              <a:t>URBAN AREAS </a:t>
            </a:r>
            <a:r>
              <a:rPr lang="en-US" b="0" i="0" dirty="0">
                <a:effectLst/>
                <a:latin typeface="Söhne"/>
              </a:rPr>
              <a:t>WITH </a:t>
            </a:r>
            <a:r>
              <a:rPr lang="en-US" b="1" i="0" dirty="0">
                <a:solidFill>
                  <a:srgbClr val="FF0000"/>
                </a:solidFill>
                <a:effectLst/>
                <a:latin typeface="Söhne"/>
              </a:rPr>
              <a:t>HIGHER POPULATION DENSITIES </a:t>
            </a:r>
            <a:r>
              <a:rPr lang="en-US" b="0" i="0" dirty="0">
                <a:effectLst/>
                <a:latin typeface="Söhne"/>
              </a:rPr>
              <a:t>AND </a:t>
            </a:r>
            <a:r>
              <a:rPr lang="en-US" b="1" i="0" dirty="0">
                <a:solidFill>
                  <a:srgbClr val="FF0000"/>
                </a:solidFill>
                <a:effectLst/>
                <a:latin typeface="Söhne"/>
              </a:rPr>
              <a:t>GREATER CONSUMER DEMAND</a:t>
            </a:r>
            <a:r>
              <a:rPr lang="en-US" b="0" i="0" dirty="0">
                <a:effectLst/>
                <a:latin typeface="Söhne"/>
              </a:rPr>
              <a:t>.</a:t>
            </a:r>
            <a:endParaRPr lang="en-US" dirty="0"/>
          </a:p>
        </p:txBody>
      </p:sp>
      <p:pic>
        <p:nvPicPr>
          <p:cNvPr id="12" name="Picture 11">
            <a:extLst>
              <a:ext uri="{FF2B5EF4-FFF2-40B4-BE49-F238E27FC236}">
                <a16:creationId xmlns:a16="http://schemas.microsoft.com/office/drawing/2014/main" id="{40DA0B72-4266-8674-C54C-B713E2DF65E2}"/>
              </a:ext>
            </a:extLst>
          </p:cNvPr>
          <p:cNvPicPr>
            <a:picLocks noChangeAspect="1"/>
          </p:cNvPicPr>
          <p:nvPr/>
        </p:nvPicPr>
        <p:blipFill rotWithShape="1">
          <a:blip r:embed="rId3">
            <a:extLst>
              <a:ext uri="{28A0092B-C50C-407E-A947-70E740481C1C}">
                <a14:useLocalDpi xmlns:a14="http://schemas.microsoft.com/office/drawing/2010/main" val="0"/>
              </a:ext>
            </a:extLst>
          </a:blip>
          <a:srcRect l="3777" t="22554" r="17242" b="20153"/>
          <a:stretch/>
        </p:blipFill>
        <p:spPr>
          <a:xfrm>
            <a:off x="6682154" y="3248886"/>
            <a:ext cx="5185263" cy="2321471"/>
          </a:xfrm>
          <a:prstGeom prst="rect">
            <a:avLst/>
          </a:prstGeom>
        </p:spPr>
      </p:pic>
    </p:spTree>
    <p:extLst>
      <p:ext uri="{BB962C8B-B14F-4D97-AF65-F5344CB8AC3E}">
        <p14:creationId xmlns:p14="http://schemas.microsoft.com/office/powerpoint/2010/main" val="236807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652754-F2CC-A98D-AC58-DBE9FB7CAF09}"/>
              </a:ext>
            </a:extLst>
          </p:cNvPr>
          <p:cNvSpPr txBox="1">
            <a:spLocks/>
          </p:cNvSpPr>
          <p:nvPr/>
        </p:nvSpPr>
        <p:spPr>
          <a:xfrm>
            <a:off x="0" y="149843"/>
            <a:ext cx="6760724" cy="529992"/>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Marketing Channels and Brand Awareness</a:t>
            </a:r>
            <a:endParaRPr lang="en-IN" sz="2800" b="1" dirty="0"/>
          </a:p>
          <a:p>
            <a:endParaRPr lang="en-IN" sz="3600" b="1" dirty="0"/>
          </a:p>
        </p:txBody>
      </p:sp>
      <p:sp>
        <p:nvSpPr>
          <p:cNvPr id="5" name="TextBox 4">
            <a:extLst>
              <a:ext uri="{FF2B5EF4-FFF2-40B4-BE49-F238E27FC236}">
                <a16:creationId xmlns:a16="http://schemas.microsoft.com/office/drawing/2014/main" id="{7E144A04-C350-AFB8-FBB5-99848E89A557}"/>
              </a:ext>
            </a:extLst>
          </p:cNvPr>
          <p:cNvSpPr txBox="1"/>
          <p:nvPr/>
        </p:nvSpPr>
        <p:spPr>
          <a:xfrm>
            <a:off x="0" y="731264"/>
            <a:ext cx="9095362" cy="461665"/>
          </a:xfrm>
          <a:prstGeom prst="rect">
            <a:avLst/>
          </a:prstGeom>
          <a:noFill/>
        </p:spPr>
        <p:txBody>
          <a:bodyPr wrap="square" rtlCol="0">
            <a:spAutoFit/>
          </a:bodyPr>
          <a:lstStyle/>
          <a:p>
            <a:r>
              <a:rPr lang="en-US" sz="2400" b="1" dirty="0"/>
              <a:t>A) </a:t>
            </a:r>
            <a:r>
              <a:rPr lang="en-US" sz="2400" b="1" u="sng" dirty="0"/>
              <a:t>Which marketing channel can be used to reach more customers</a:t>
            </a:r>
            <a:r>
              <a:rPr lang="en-US" sz="2400" b="1" dirty="0"/>
              <a:t>?</a:t>
            </a:r>
            <a:endParaRPr lang="en-IN" sz="2400" b="1" dirty="0"/>
          </a:p>
        </p:txBody>
      </p:sp>
      <p:sp>
        <p:nvSpPr>
          <p:cNvPr id="6" name="TextBox 5">
            <a:extLst>
              <a:ext uri="{FF2B5EF4-FFF2-40B4-BE49-F238E27FC236}">
                <a16:creationId xmlns:a16="http://schemas.microsoft.com/office/drawing/2014/main" id="{4D2BF3C3-72BA-3CDD-6540-27EF3677F6B5}"/>
              </a:ext>
            </a:extLst>
          </p:cNvPr>
          <p:cNvSpPr txBox="1"/>
          <p:nvPr/>
        </p:nvSpPr>
        <p:spPr>
          <a:xfrm>
            <a:off x="135501" y="1192929"/>
            <a:ext cx="6142205" cy="2585323"/>
          </a:xfrm>
          <a:prstGeom prst="rect">
            <a:avLst/>
          </a:prstGeom>
          <a:noFill/>
          <a:ln w="28575">
            <a:solidFill>
              <a:schemeClr val="tx1"/>
            </a:solidFill>
          </a:ln>
        </p:spPr>
        <p:txBody>
          <a:bodyPr wrap="square" rtlCol="0">
            <a:spAutoFit/>
          </a:bodyPr>
          <a:lstStyle/>
          <a:p>
            <a:pPr algn="just"/>
            <a:r>
              <a:rPr lang="en-US" b="1" dirty="0"/>
              <a:t>HIGHLIGHTS : - </a:t>
            </a:r>
            <a:endParaRPr lang="en-US" dirty="0"/>
          </a:p>
          <a:p>
            <a:pPr algn="just"/>
            <a:r>
              <a:rPr lang="en-US" b="1" dirty="0">
                <a:solidFill>
                  <a:srgbClr val="006600"/>
                </a:solidFill>
              </a:rPr>
              <a:t>ONLINE ADS </a:t>
            </a:r>
            <a:r>
              <a:rPr lang="en-US" dirty="0"/>
              <a:t>ARE MOST USED </a:t>
            </a:r>
            <a:r>
              <a:rPr lang="en-US" b="1" dirty="0">
                <a:solidFill>
                  <a:srgbClr val="006600"/>
                </a:solidFill>
              </a:rPr>
              <a:t>MARKETING CHANNEL </a:t>
            </a:r>
            <a:r>
              <a:rPr lang="en-US" dirty="0"/>
              <a:t>WITH </a:t>
            </a:r>
            <a:r>
              <a:rPr lang="en-US" b="1" dirty="0">
                <a:solidFill>
                  <a:srgbClr val="006600"/>
                </a:solidFill>
              </a:rPr>
              <a:t>40%</a:t>
            </a:r>
            <a:r>
              <a:rPr lang="en-US" dirty="0"/>
              <a:t> .</a:t>
            </a:r>
          </a:p>
          <a:p>
            <a:pPr algn="just"/>
            <a:endParaRPr lang="en-US" dirty="0"/>
          </a:p>
          <a:p>
            <a:pPr algn="just"/>
            <a:r>
              <a:rPr lang="en-US" b="1" dirty="0">
                <a:solidFill>
                  <a:srgbClr val="006600"/>
                </a:solidFill>
              </a:rPr>
              <a:t>PRINT MEDIA </a:t>
            </a:r>
            <a:r>
              <a:rPr lang="en-US" dirty="0"/>
              <a:t>IS </a:t>
            </a:r>
            <a:r>
              <a:rPr lang="en-US" b="1" dirty="0">
                <a:solidFill>
                  <a:srgbClr val="006600"/>
                </a:solidFill>
              </a:rPr>
              <a:t>LEAST EFFECTIVE </a:t>
            </a:r>
            <a:r>
              <a:rPr lang="en-US" dirty="0"/>
              <a:t>MARKETING CHANNEL WITH ONLY </a:t>
            </a:r>
            <a:r>
              <a:rPr lang="en-US" b="1" dirty="0">
                <a:solidFill>
                  <a:srgbClr val="006600"/>
                </a:solidFill>
              </a:rPr>
              <a:t>8.5%</a:t>
            </a:r>
            <a:r>
              <a:rPr lang="en-US" dirty="0"/>
              <a:t>.</a:t>
            </a:r>
          </a:p>
          <a:p>
            <a:pPr algn="just"/>
            <a:endParaRPr lang="en-US" dirty="0"/>
          </a:p>
          <a:p>
            <a:pPr algn="just"/>
            <a:r>
              <a:rPr lang="en-US" b="1" dirty="0">
                <a:solidFill>
                  <a:srgbClr val="006600"/>
                </a:solidFill>
              </a:rPr>
              <a:t>TV COMMERCIAL </a:t>
            </a:r>
            <a:r>
              <a:rPr lang="en-US" dirty="0"/>
              <a:t>IS </a:t>
            </a:r>
            <a:r>
              <a:rPr lang="en-US" b="1" dirty="0">
                <a:solidFill>
                  <a:srgbClr val="006600"/>
                </a:solidFill>
              </a:rPr>
              <a:t>TOP MARKETING CHANNEL </a:t>
            </a:r>
            <a:r>
              <a:rPr lang="en-US" dirty="0"/>
              <a:t>IN </a:t>
            </a:r>
            <a:r>
              <a:rPr lang="en-US" b="1" dirty="0">
                <a:solidFill>
                  <a:srgbClr val="006600"/>
                </a:solidFill>
              </a:rPr>
              <a:t>TIER-2 </a:t>
            </a:r>
            <a:r>
              <a:rPr lang="en-US" dirty="0"/>
              <a:t>CITIES.</a:t>
            </a:r>
          </a:p>
        </p:txBody>
      </p:sp>
      <p:sp>
        <p:nvSpPr>
          <p:cNvPr id="7" name="TextBox 6">
            <a:extLst>
              <a:ext uri="{FF2B5EF4-FFF2-40B4-BE49-F238E27FC236}">
                <a16:creationId xmlns:a16="http://schemas.microsoft.com/office/drawing/2014/main" id="{A8B07489-867B-6EA5-05B4-4F25F9B1DAA5}"/>
              </a:ext>
            </a:extLst>
          </p:cNvPr>
          <p:cNvSpPr txBox="1"/>
          <p:nvPr/>
        </p:nvSpPr>
        <p:spPr>
          <a:xfrm>
            <a:off x="135501" y="3845835"/>
            <a:ext cx="6142205" cy="2862322"/>
          </a:xfrm>
          <a:prstGeom prst="rect">
            <a:avLst/>
          </a:prstGeom>
          <a:noFill/>
          <a:ln w="28575">
            <a:solidFill>
              <a:schemeClr val="tx1"/>
            </a:solidFill>
          </a:ln>
        </p:spPr>
        <p:txBody>
          <a:bodyPr wrap="square" rtlCol="0">
            <a:spAutoFit/>
          </a:bodyPr>
          <a:lstStyle/>
          <a:p>
            <a:pPr algn="just"/>
            <a:r>
              <a:rPr lang="en-US" b="0" i="0" dirty="0">
                <a:effectLst/>
                <a:latin typeface="Söhne"/>
              </a:rPr>
              <a:t>INSIGHTS :-</a:t>
            </a:r>
          </a:p>
          <a:p>
            <a:pPr marL="285750" indent="-285750" algn="just">
              <a:buFont typeface="Arial" panose="020B0604020202020204" pitchFamily="34" charset="0"/>
              <a:buChar char="•"/>
            </a:pPr>
            <a:r>
              <a:rPr lang="en-US" b="1" i="0" dirty="0">
                <a:solidFill>
                  <a:srgbClr val="FF0000"/>
                </a:solidFill>
                <a:effectLst/>
                <a:latin typeface="Söhne"/>
              </a:rPr>
              <a:t>ONLINE ADS </a:t>
            </a:r>
            <a:r>
              <a:rPr lang="en-US" b="0" i="0" dirty="0">
                <a:effectLst/>
                <a:latin typeface="Söhne"/>
              </a:rPr>
              <a:t>(40%) DEMONSTRATE THE </a:t>
            </a:r>
            <a:r>
              <a:rPr lang="en-US" b="1" i="0" dirty="0">
                <a:solidFill>
                  <a:srgbClr val="FF0000"/>
                </a:solidFill>
                <a:effectLst/>
                <a:latin typeface="Söhne"/>
              </a:rPr>
              <a:t>GROWING SIGNIFICANCE</a:t>
            </a:r>
            <a:r>
              <a:rPr lang="en-US" b="0" i="0" dirty="0">
                <a:effectLst/>
                <a:latin typeface="Söhne"/>
              </a:rPr>
              <a:t> OF DIGITAL MARKETING STRATEGIES FOR BRAND PROMOTION AND ENGAGEMENT.</a:t>
            </a:r>
          </a:p>
          <a:p>
            <a:pPr marL="285750" indent="-285750" algn="just">
              <a:buFont typeface="Arial" panose="020B0604020202020204" pitchFamily="34" charset="0"/>
              <a:buChar char="•"/>
            </a:pPr>
            <a:r>
              <a:rPr lang="en-US" b="1" i="0" dirty="0">
                <a:solidFill>
                  <a:srgbClr val="FF0000"/>
                </a:solidFill>
                <a:effectLst/>
                <a:latin typeface="Söhne"/>
              </a:rPr>
              <a:t>PRINT MEDIA </a:t>
            </a:r>
            <a:r>
              <a:rPr lang="en-US" b="0" i="0" dirty="0">
                <a:effectLst/>
                <a:latin typeface="Söhne"/>
              </a:rPr>
              <a:t>(8.5%) SHOWS </a:t>
            </a:r>
            <a:r>
              <a:rPr lang="en-US" b="1" i="0" dirty="0">
                <a:solidFill>
                  <a:srgbClr val="FF0000"/>
                </a:solidFill>
                <a:effectLst/>
                <a:latin typeface="Söhne"/>
              </a:rPr>
              <a:t>LIMITED IMPACT</a:t>
            </a:r>
            <a:r>
              <a:rPr lang="en-US" b="0" i="0" dirty="0">
                <a:effectLst/>
                <a:latin typeface="Söhne"/>
              </a:rPr>
              <a:t>, SUGGESTING THE NEED TO RECONSIDER ITS EFFECTIVENESS AND EXPLORE ALTERNATIVE MARKETING CHANNELS. </a:t>
            </a:r>
          </a:p>
          <a:p>
            <a:pPr marL="285750" indent="-285750" algn="just">
              <a:buFont typeface="Arial" panose="020B0604020202020204" pitchFamily="34" charset="0"/>
              <a:buChar char="•"/>
            </a:pPr>
            <a:r>
              <a:rPr lang="en-US" b="1" i="0" dirty="0">
                <a:solidFill>
                  <a:srgbClr val="FF0000"/>
                </a:solidFill>
                <a:effectLst/>
                <a:latin typeface="Söhne"/>
              </a:rPr>
              <a:t>TV COMMERCIALS DOMINATE </a:t>
            </a:r>
            <a:r>
              <a:rPr lang="en-US" b="0" i="0" dirty="0">
                <a:effectLst/>
                <a:latin typeface="Söhne"/>
              </a:rPr>
              <a:t>IN </a:t>
            </a:r>
            <a:r>
              <a:rPr lang="en-US" b="1" i="0" dirty="0">
                <a:solidFill>
                  <a:srgbClr val="FF0000"/>
                </a:solidFill>
                <a:effectLst/>
                <a:latin typeface="Söhne"/>
              </a:rPr>
              <a:t>TIER-2 CITIES</a:t>
            </a:r>
            <a:r>
              <a:rPr lang="en-US" b="0" i="0" dirty="0">
                <a:effectLst/>
                <a:latin typeface="Söhne"/>
              </a:rPr>
              <a:t>, INDICATING THEIR CONTINUED EFFECTIVENESS IN CAPTURING THE ATTENTION OF AUDIENCES IN THESE REGIONS.</a:t>
            </a:r>
            <a:endParaRPr lang="en-US" dirty="0"/>
          </a:p>
        </p:txBody>
      </p:sp>
      <p:pic>
        <p:nvPicPr>
          <p:cNvPr id="13" name="Picture 12">
            <a:extLst>
              <a:ext uri="{FF2B5EF4-FFF2-40B4-BE49-F238E27FC236}">
                <a16:creationId xmlns:a16="http://schemas.microsoft.com/office/drawing/2014/main" id="{ECBCC167-A9F6-4CD0-D782-66F8CE341F72}"/>
              </a:ext>
            </a:extLst>
          </p:cNvPr>
          <p:cNvPicPr>
            <a:picLocks noChangeAspect="1"/>
          </p:cNvPicPr>
          <p:nvPr/>
        </p:nvPicPr>
        <p:blipFill rotWithShape="1">
          <a:blip r:embed="rId2">
            <a:extLst>
              <a:ext uri="{28A0092B-C50C-407E-A947-70E740481C1C}">
                <a14:useLocalDpi xmlns:a14="http://schemas.microsoft.com/office/drawing/2010/main" val="0"/>
              </a:ext>
            </a:extLst>
          </a:blip>
          <a:srcRect l="10569" t="20119" r="23855" b="14793"/>
          <a:stretch/>
        </p:blipFill>
        <p:spPr>
          <a:xfrm>
            <a:off x="6427177" y="3998068"/>
            <a:ext cx="5629320" cy="2710089"/>
          </a:xfrm>
          <a:prstGeom prst="rect">
            <a:avLst/>
          </a:prstGeom>
        </p:spPr>
      </p:pic>
      <p:pic>
        <p:nvPicPr>
          <p:cNvPr id="16" name="Picture 15">
            <a:extLst>
              <a:ext uri="{FF2B5EF4-FFF2-40B4-BE49-F238E27FC236}">
                <a16:creationId xmlns:a16="http://schemas.microsoft.com/office/drawing/2014/main" id="{760DCA48-831C-1D7B-C634-BC3272C4CC61}"/>
              </a:ext>
            </a:extLst>
          </p:cNvPr>
          <p:cNvPicPr>
            <a:picLocks noChangeAspect="1"/>
          </p:cNvPicPr>
          <p:nvPr/>
        </p:nvPicPr>
        <p:blipFill rotWithShape="1">
          <a:blip r:embed="rId3">
            <a:extLst>
              <a:ext uri="{28A0092B-C50C-407E-A947-70E740481C1C}">
                <a14:useLocalDpi xmlns:a14="http://schemas.microsoft.com/office/drawing/2010/main" val="0"/>
              </a:ext>
            </a:extLst>
          </a:blip>
          <a:srcRect l="14988" t="20444" r="19113" b="14370"/>
          <a:stretch/>
        </p:blipFill>
        <p:spPr>
          <a:xfrm>
            <a:off x="6427177" y="1339467"/>
            <a:ext cx="5629320" cy="2658602"/>
          </a:xfrm>
          <a:prstGeom prst="rect">
            <a:avLst/>
          </a:prstGeom>
        </p:spPr>
      </p:pic>
    </p:spTree>
    <p:extLst>
      <p:ext uri="{BB962C8B-B14F-4D97-AF65-F5344CB8AC3E}">
        <p14:creationId xmlns:p14="http://schemas.microsoft.com/office/powerpoint/2010/main" val="98658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DD1B5C-DF3F-A039-6A1F-2B67434C6AEF}"/>
              </a:ext>
            </a:extLst>
          </p:cNvPr>
          <p:cNvSpPr txBox="1"/>
          <p:nvPr/>
        </p:nvSpPr>
        <p:spPr>
          <a:xfrm>
            <a:off x="109435" y="265358"/>
            <a:ext cx="8489815" cy="954107"/>
          </a:xfrm>
          <a:prstGeom prst="rect">
            <a:avLst/>
          </a:prstGeom>
          <a:noFill/>
        </p:spPr>
        <p:txBody>
          <a:bodyPr wrap="square">
            <a:spAutoFit/>
          </a:bodyPr>
          <a:lstStyle/>
          <a:p>
            <a:r>
              <a:rPr lang="en-US" sz="2800" b="1" dirty="0"/>
              <a:t>B) </a:t>
            </a:r>
            <a:r>
              <a:rPr lang="en-US" sz="2800" b="1" u="sng" dirty="0"/>
              <a:t>How effective are different marketing strategies and channels in reaching our customers</a:t>
            </a:r>
            <a:r>
              <a:rPr lang="en-US" sz="2800" b="1" dirty="0"/>
              <a:t>?</a:t>
            </a:r>
            <a:endParaRPr lang="en-IN" sz="2800" b="1" dirty="0"/>
          </a:p>
        </p:txBody>
      </p:sp>
      <p:sp>
        <p:nvSpPr>
          <p:cNvPr id="2" name="TextBox 1">
            <a:extLst>
              <a:ext uri="{FF2B5EF4-FFF2-40B4-BE49-F238E27FC236}">
                <a16:creationId xmlns:a16="http://schemas.microsoft.com/office/drawing/2014/main" id="{36C5FE4F-22F1-D02E-51D8-B77302081BA6}"/>
              </a:ext>
            </a:extLst>
          </p:cNvPr>
          <p:cNvSpPr txBox="1"/>
          <p:nvPr/>
        </p:nvSpPr>
        <p:spPr>
          <a:xfrm>
            <a:off x="109434" y="1331653"/>
            <a:ext cx="5769313" cy="2308324"/>
          </a:xfrm>
          <a:prstGeom prst="rect">
            <a:avLst/>
          </a:prstGeom>
          <a:noFill/>
          <a:ln w="28575">
            <a:solidFill>
              <a:schemeClr val="tx1"/>
            </a:solidFill>
          </a:ln>
        </p:spPr>
        <p:txBody>
          <a:bodyPr wrap="square" rtlCol="0">
            <a:spAutoFit/>
          </a:bodyPr>
          <a:lstStyle/>
          <a:p>
            <a:pPr algn="just"/>
            <a:r>
              <a:rPr lang="en-US" b="1" dirty="0"/>
              <a:t>HIGHLIGHTS : - </a:t>
            </a:r>
            <a:endParaRPr lang="en-US" dirty="0"/>
          </a:p>
          <a:p>
            <a:pPr algn="just"/>
            <a:r>
              <a:rPr lang="en-US" dirty="0"/>
              <a:t>ONLY </a:t>
            </a:r>
            <a:r>
              <a:rPr lang="en-US" b="1" dirty="0">
                <a:solidFill>
                  <a:srgbClr val="006600"/>
                </a:solidFill>
              </a:rPr>
              <a:t>44.47%</a:t>
            </a:r>
            <a:r>
              <a:rPr lang="en-US" dirty="0"/>
              <a:t>  SAY THEY HAVE HEARD OUR </a:t>
            </a:r>
            <a:r>
              <a:rPr lang="en-US" b="1" dirty="0">
                <a:solidFill>
                  <a:srgbClr val="006600"/>
                </a:solidFill>
              </a:rPr>
              <a:t>BRAND BEFORE</a:t>
            </a:r>
            <a:r>
              <a:rPr lang="en-US" dirty="0"/>
              <a:t>.</a:t>
            </a:r>
          </a:p>
          <a:p>
            <a:pPr algn="just"/>
            <a:endParaRPr lang="en-US" dirty="0"/>
          </a:p>
          <a:p>
            <a:pPr algn="just"/>
            <a:r>
              <a:rPr lang="en-US" b="1" dirty="0">
                <a:solidFill>
                  <a:srgbClr val="006600"/>
                </a:solidFill>
              </a:rPr>
              <a:t>MUMBAI</a:t>
            </a:r>
            <a:r>
              <a:rPr lang="en-US" dirty="0"/>
              <a:t> AND </a:t>
            </a:r>
            <a:r>
              <a:rPr lang="en-US" b="1" dirty="0">
                <a:solidFill>
                  <a:srgbClr val="006600"/>
                </a:solidFill>
              </a:rPr>
              <a:t>DELHI</a:t>
            </a:r>
            <a:r>
              <a:rPr lang="en-US" dirty="0"/>
              <a:t> ARE ONLY </a:t>
            </a:r>
            <a:r>
              <a:rPr lang="en-US" b="1" dirty="0">
                <a:solidFill>
                  <a:srgbClr val="006600"/>
                </a:solidFill>
              </a:rPr>
              <a:t>TWO CITIES </a:t>
            </a:r>
            <a:r>
              <a:rPr lang="en-US" dirty="0"/>
              <a:t>WHERE MORE THEN </a:t>
            </a:r>
            <a:r>
              <a:rPr lang="en-US" b="1" dirty="0">
                <a:solidFill>
                  <a:srgbClr val="006600"/>
                </a:solidFill>
              </a:rPr>
              <a:t>50%</a:t>
            </a:r>
            <a:r>
              <a:rPr lang="en-US" dirty="0"/>
              <a:t> RESPONDENT </a:t>
            </a:r>
            <a:r>
              <a:rPr lang="en-US" b="1" dirty="0">
                <a:solidFill>
                  <a:srgbClr val="006600"/>
                </a:solidFill>
              </a:rPr>
              <a:t>SAYS  “YES”.</a:t>
            </a:r>
          </a:p>
          <a:p>
            <a:pPr algn="just"/>
            <a:endParaRPr lang="en-US" dirty="0"/>
          </a:p>
          <a:p>
            <a:pPr algn="just"/>
            <a:r>
              <a:rPr lang="en-US" b="1" dirty="0">
                <a:solidFill>
                  <a:srgbClr val="006600"/>
                </a:solidFill>
              </a:rPr>
              <a:t>63% RESPONDENT </a:t>
            </a:r>
            <a:r>
              <a:rPr lang="en-US" dirty="0"/>
              <a:t>SAYS </a:t>
            </a:r>
            <a:r>
              <a:rPr lang="en-US" b="1" dirty="0">
                <a:solidFill>
                  <a:srgbClr val="006600"/>
                </a:solidFill>
              </a:rPr>
              <a:t>“NO” </a:t>
            </a:r>
            <a:r>
              <a:rPr lang="en-US" dirty="0"/>
              <a:t>IN </a:t>
            </a:r>
            <a:r>
              <a:rPr lang="en-US" b="1" dirty="0">
                <a:solidFill>
                  <a:srgbClr val="006600"/>
                </a:solidFill>
              </a:rPr>
              <a:t>KOLKATA</a:t>
            </a:r>
            <a:r>
              <a:rPr lang="en-US" dirty="0"/>
              <a:t> i.e. THEY HAVE </a:t>
            </a:r>
            <a:r>
              <a:rPr lang="en-US" b="1" dirty="0">
                <a:solidFill>
                  <a:srgbClr val="006600"/>
                </a:solidFill>
              </a:rPr>
              <a:t>NEVER HEARD </a:t>
            </a:r>
            <a:r>
              <a:rPr lang="en-US" dirty="0"/>
              <a:t>OUR BRAND </a:t>
            </a:r>
            <a:r>
              <a:rPr lang="en-US" b="1" dirty="0">
                <a:solidFill>
                  <a:srgbClr val="006600"/>
                </a:solidFill>
              </a:rPr>
              <a:t>BEFORE</a:t>
            </a:r>
            <a:r>
              <a:rPr lang="en-US" dirty="0"/>
              <a:t>.</a:t>
            </a:r>
          </a:p>
        </p:txBody>
      </p:sp>
      <p:sp>
        <p:nvSpPr>
          <p:cNvPr id="4" name="TextBox 3">
            <a:extLst>
              <a:ext uri="{FF2B5EF4-FFF2-40B4-BE49-F238E27FC236}">
                <a16:creationId xmlns:a16="http://schemas.microsoft.com/office/drawing/2014/main" id="{ABF7473F-045A-352D-B9F6-2272CE7081B6}"/>
              </a:ext>
            </a:extLst>
          </p:cNvPr>
          <p:cNvSpPr txBox="1"/>
          <p:nvPr/>
        </p:nvSpPr>
        <p:spPr>
          <a:xfrm>
            <a:off x="109433" y="3752165"/>
            <a:ext cx="5769314" cy="2585323"/>
          </a:xfrm>
          <a:prstGeom prst="rect">
            <a:avLst/>
          </a:prstGeom>
          <a:noFill/>
          <a:ln w="28575">
            <a:solidFill>
              <a:schemeClr val="tx1"/>
            </a:solidFill>
          </a:ln>
        </p:spPr>
        <p:txBody>
          <a:bodyPr wrap="square" rtlCol="0">
            <a:spAutoFit/>
          </a:bodyPr>
          <a:lstStyle/>
          <a:p>
            <a:pPr algn="just"/>
            <a:r>
              <a:rPr lang="en-US" b="1" dirty="0"/>
              <a:t>INSIGHTS :- </a:t>
            </a:r>
            <a:br>
              <a:rPr lang="en-US" dirty="0"/>
            </a:br>
            <a:r>
              <a:rPr lang="en-US" b="0" i="0" dirty="0">
                <a:effectLst/>
                <a:latin typeface="Söhne"/>
              </a:rPr>
              <a:t>THE </a:t>
            </a:r>
            <a:r>
              <a:rPr lang="en-US" b="1" i="0" dirty="0">
                <a:solidFill>
                  <a:srgbClr val="FF0000"/>
                </a:solidFill>
                <a:effectLst/>
                <a:latin typeface="Söhne"/>
              </a:rPr>
              <a:t>NEED</a:t>
            </a:r>
            <a:r>
              <a:rPr lang="en-US" b="0" i="0" dirty="0">
                <a:effectLst/>
                <a:latin typeface="Söhne"/>
              </a:rPr>
              <a:t> FOR </a:t>
            </a:r>
            <a:r>
              <a:rPr lang="en-US" b="1" i="0" dirty="0">
                <a:solidFill>
                  <a:srgbClr val="FF0000"/>
                </a:solidFill>
                <a:effectLst/>
                <a:latin typeface="Söhne"/>
              </a:rPr>
              <a:t>TARGETED MARKETING </a:t>
            </a:r>
            <a:r>
              <a:rPr lang="en-US" b="0" i="0" dirty="0">
                <a:effectLst/>
                <a:latin typeface="Söhne"/>
              </a:rPr>
              <a:t>AND </a:t>
            </a:r>
            <a:r>
              <a:rPr lang="en-US" b="1" i="0" dirty="0">
                <a:solidFill>
                  <a:srgbClr val="FF0000"/>
                </a:solidFill>
                <a:effectLst/>
                <a:latin typeface="Söhne"/>
              </a:rPr>
              <a:t>PROMOTIONAL STRATEGIES </a:t>
            </a:r>
            <a:r>
              <a:rPr lang="en-US" b="0" i="0" dirty="0">
                <a:effectLst/>
                <a:latin typeface="Söhne"/>
              </a:rPr>
              <a:t>TAILORED TO </a:t>
            </a:r>
            <a:r>
              <a:rPr lang="en-US" b="1" i="0" dirty="0">
                <a:solidFill>
                  <a:srgbClr val="FF0000"/>
                </a:solidFill>
                <a:effectLst/>
                <a:latin typeface="Söhne"/>
              </a:rPr>
              <a:t>SPECIFIC CITIES </a:t>
            </a:r>
            <a:r>
              <a:rPr lang="en-US" b="0" i="0" dirty="0">
                <a:effectLst/>
                <a:latin typeface="Söhne"/>
              </a:rPr>
              <a:t>OR REGIONS TO IMPROVE </a:t>
            </a:r>
            <a:r>
              <a:rPr lang="en-US" b="1" i="0" dirty="0">
                <a:solidFill>
                  <a:srgbClr val="FF0000"/>
                </a:solidFill>
                <a:effectLst/>
                <a:latin typeface="Söhne"/>
              </a:rPr>
              <a:t>BRAND AWARENESS.</a:t>
            </a:r>
          </a:p>
          <a:p>
            <a:pPr algn="just"/>
            <a:endParaRPr lang="en-US" dirty="0"/>
          </a:p>
          <a:p>
            <a:pPr algn="just"/>
            <a:r>
              <a:rPr lang="en-US" b="0" i="0" dirty="0">
                <a:effectLst/>
                <a:latin typeface="Söhne"/>
              </a:rPr>
              <a:t>THE </a:t>
            </a:r>
            <a:r>
              <a:rPr lang="en-US" b="1" i="0" dirty="0">
                <a:solidFill>
                  <a:srgbClr val="FF0000"/>
                </a:solidFill>
                <a:effectLst/>
                <a:latin typeface="Söhne"/>
              </a:rPr>
              <a:t>IMPORTANCE</a:t>
            </a:r>
            <a:r>
              <a:rPr lang="en-US" b="0" i="0" dirty="0">
                <a:effectLst/>
                <a:latin typeface="Söhne"/>
              </a:rPr>
              <a:t> OF </a:t>
            </a:r>
            <a:r>
              <a:rPr lang="en-US" b="1" i="0" dirty="0">
                <a:solidFill>
                  <a:srgbClr val="FF0000"/>
                </a:solidFill>
                <a:effectLst/>
                <a:latin typeface="Söhne"/>
              </a:rPr>
              <a:t>INVESTING RESOURCES </a:t>
            </a:r>
            <a:r>
              <a:rPr lang="en-US" b="0" i="0" dirty="0">
                <a:effectLst/>
                <a:latin typeface="Söhne"/>
              </a:rPr>
              <a:t>IN </a:t>
            </a:r>
            <a:r>
              <a:rPr lang="en-US" b="1" i="0" dirty="0">
                <a:solidFill>
                  <a:srgbClr val="FF0000"/>
                </a:solidFill>
                <a:effectLst/>
                <a:latin typeface="Söhne"/>
              </a:rPr>
              <a:t>CREATING BRAND AWARENESS CAMPAIGNS</a:t>
            </a:r>
            <a:r>
              <a:rPr lang="en-US" b="0" i="0" dirty="0">
                <a:effectLst/>
                <a:latin typeface="Söhne"/>
              </a:rPr>
              <a:t> AND TARGETED MARKETING ACTIVITIES SPECIFICALLY IN </a:t>
            </a:r>
            <a:r>
              <a:rPr lang="en-US" b="1" i="0" dirty="0">
                <a:solidFill>
                  <a:srgbClr val="FF0000"/>
                </a:solidFill>
                <a:effectLst/>
                <a:latin typeface="Söhne"/>
              </a:rPr>
              <a:t>KOLKATA TO TAP INTO THIS POTENTIAL MARKET.</a:t>
            </a:r>
          </a:p>
        </p:txBody>
      </p:sp>
      <p:pic>
        <p:nvPicPr>
          <p:cNvPr id="6" name="Picture 5">
            <a:extLst>
              <a:ext uri="{FF2B5EF4-FFF2-40B4-BE49-F238E27FC236}">
                <a16:creationId xmlns:a16="http://schemas.microsoft.com/office/drawing/2014/main" id="{5DFE11D6-53DB-9526-D0C1-D3BF663D065A}"/>
              </a:ext>
            </a:extLst>
          </p:cNvPr>
          <p:cNvPicPr>
            <a:picLocks noChangeAspect="1"/>
          </p:cNvPicPr>
          <p:nvPr/>
        </p:nvPicPr>
        <p:blipFill rotWithShape="1">
          <a:blip r:embed="rId2">
            <a:extLst>
              <a:ext uri="{28A0092B-C50C-407E-A947-70E740481C1C}">
                <a14:useLocalDpi xmlns:a14="http://schemas.microsoft.com/office/drawing/2010/main" val="0"/>
              </a:ext>
            </a:extLst>
          </a:blip>
          <a:srcRect l="5506" t="20942" r="28354" b="14263"/>
          <a:stretch/>
        </p:blipFill>
        <p:spPr>
          <a:xfrm>
            <a:off x="6313251" y="778214"/>
            <a:ext cx="5769314" cy="3527949"/>
          </a:xfrm>
          <a:prstGeom prst="rect">
            <a:avLst/>
          </a:prstGeom>
        </p:spPr>
      </p:pic>
      <p:pic>
        <p:nvPicPr>
          <p:cNvPr id="8" name="Picture 7">
            <a:extLst>
              <a:ext uri="{FF2B5EF4-FFF2-40B4-BE49-F238E27FC236}">
                <a16:creationId xmlns:a16="http://schemas.microsoft.com/office/drawing/2014/main" id="{D32D1A47-1E73-D69C-AD8A-6F67B83514C4}"/>
              </a:ext>
            </a:extLst>
          </p:cNvPr>
          <p:cNvPicPr>
            <a:picLocks noChangeAspect="1"/>
          </p:cNvPicPr>
          <p:nvPr/>
        </p:nvPicPr>
        <p:blipFill rotWithShape="1">
          <a:blip r:embed="rId3">
            <a:extLst>
              <a:ext uri="{28A0092B-C50C-407E-A947-70E740481C1C}">
                <a14:useLocalDpi xmlns:a14="http://schemas.microsoft.com/office/drawing/2010/main" val="0"/>
              </a:ext>
            </a:extLst>
          </a:blip>
          <a:srcRect l="5746" t="20941" r="28516" b="14264"/>
          <a:stretch/>
        </p:blipFill>
        <p:spPr>
          <a:xfrm>
            <a:off x="6313251" y="4416357"/>
            <a:ext cx="5769314" cy="2283683"/>
          </a:xfrm>
          <a:prstGeom prst="rect">
            <a:avLst/>
          </a:prstGeom>
        </p:spPr>
      </p:pic>
    </p:spTree>
    <p:extLst>
      <p:ext uri="{BB962C8B-B14F-4D97-AF65-F5344CB8AC3E}">
        <p14:creationId xmlns:p14="http://schemas.microsoft.com/office/powerpoint/2010/main" val="224804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E342-48D9-D793-FD3C-2F657A6E6027}"/>
              </a:ext>
            </a:extLst>
          </p:cNvPr>
          <p:cNvSpPr txBox="1">
            <a:spLocks/>
          </p:cNvSpPr>
          <p:nvPr/>
        </p:nvSpPr>
        <p:spPr>
          <a:xfrm>
            <a:off x="0" y="169298"/>
            <a:ext cx="4007796" cy="529992"/>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Brand Penetration</a:t>
            </a:r>
          </a:p>
        </p:txBody>
      </p:sp>
      <p:sp>
        <p:nvSpPr>
          <p:cNvPr id="4" name="TextBox 3">
            <a:extLst>
              <a:ext uri="{FF2B5EF4-FFF2-40B4-BE49-F238E27FC236}">
                <a16:creationId xmlns:a16="http://schemas.microsoft.com/office/drawing/2014/main" id="{CA1A69A1-1876-74E2-2DB9-F073984F6439}"/>
              </a:ext>
            </a:extLst>
          </p:cNvPr>
          <p:cNvSpPr txBox="1"/>
          <p:nvPr/>
        </p:nvSpPr>
        <p:spPr>
          <a:xfrm>
            <a:off x="0" y="779205"/>
            <a:ext cx="8988357" cy="461665"/>
          </a:xfrm>
          <a:prstGeom prst="rect">
            <a:avLst/>
          </a:prstGeom>
          <a:noFill/>
        </p:spPr>
        <p:txBody>
          <a:bodyPr wrap="square">
            <a:spAutoFit/>
          </a:bodyPr>
          <a:lstStyle/>
          <a:p>
            <a:r>
              <a:rPr lang="en-US" sz="2400" b="1" dirty="0"/>
              <a:t>A) </a:t>
            </a:r>
            <a:r>
              <a:rPr lang="en-US" sz="2400" b="1" u="sng" dirty="0"/>
              <a:t>What do people think about our brand</a:t>
            </a:r>
            <a:r>
              <a:rPr lang="en-US" sz="2400" b="1" dirty="0"/>
              <a:t>? (</a:t>
            </a:r>
            <a:r>
              <a:rPr lang="en-US" sz="2400" b="1" u="sng" dirty="0"/>
              <a:t>overall rating</a:t>
            </a:r>
            <a:r>
              <a:rPr lang="en-US" sz="2400" b="1" dirty="0"/>
              <a:t>)</a:t>
            </a:r>
            <a:endParaRPr lang="en-IN" sz="2400" b="1" dirty="0"/>
          </a:p>
        </p:txBody>
      </p:sp>
      <p:pic>
        <p:nvPicPr>
          <p:cNvPr id="7" name="Picture 6">
            <a:extLst>
              <a:ext uri="{FF2B5EF4-FFF2-40B4-BE49-F238E27FC236}">
                <a16:creationId xmlns:a16="http://schemas.microsoft.com/office/drawing/2014/main" id="{54365A41-5AE3-73F2-7CE0-AB79EB22D53B}"/>
              </a:ext>
            </a:extLst>
          </p:cNvPr>
          <p:cNvPicPr>
            <a:picLocks noChangeAspect="1"/>
          </p:cNvPicPr>
          <p:nvPr/>
        </p:nvPicPr>
        <p:blipFill rotWithShape="1">
          <a:blip r:embed="rId2"/>
          <a:srcRect l="6490" t="19007" r="20385" b="8403"/>
          <a:stretch/>
        </p:blipFill>
        <p:spPr>
          <a:xfrm>
            <a:off x="6847475" y="3898816"/>
            <a:ext cx="5222632" cy="2563529"/>
          </a:xfrm>
          <a:prstGeom prst="rect">
            <a:avLst/>
          </a:prstGeom>
        </p:spPr>
      </p:pic>
      <p:pic>
        <p:nvPicPr>
          <p:cNvPr id="9" name="Picture 8">
            <a:extLst>
              <a:ext uri="{FF2B5EF4-FFF2-40B4-BE49-F238E27FC236}">
                <a16:creationId xmlns:a16="http://schemas.microsoft.com/office/drawing/2014/main" id="{EC0C8E27-4566-F7A3-A7D0-F31C9F6E0643}"/>
              </a:ext>
            </a:extLst>
          </p:cNvPr>
          <p:cNvPicPr>
            <a:picLocks noChangeAspect="1"/>
          </p:cNvPicPr>
          <p:nvPr/>
        </p:nvPicPr>
        <p:blipFill rotWithShape="1">
          <a:blip r:embed="rId3"/>
          <a:srcRect l="6497" t="19268" r="19854" b="7897"/>
          <a:stretch/>
        </p:blipFill>
        <p:spPr>
          <a:xfrm>
            <a:off x="6847475" y="1312995"/>
            <a:ext cx="5222632" cy="2476490"/>
          </a:xfrm>
          <a:prstGeom prst="rect">
            <a:avLst/>
          </a:prstGeom>
        </p:spPr>
      </p:pic>
      <p:sp>
        <p:nvSpPr>
          <p:cNvPr id="3" name="TextBox 2">
            <a:extLst>
              <a:ext uri="{FF2B5EF4-FFF2-40B4-BE49-F238E27FC236}">
                <a16:creationId xmlns:a16="http://schemas.microsoft.com/office/drawing/2014/main" id="{489F07DD-6795-7236-10AF-B3354BEF1923}"/>
              </a:ext>
            </a:extLst>
          </p:cNvPr>
          <p:cNvSpPr txBox="1"/>
          <p:nvPr/>
        </p:nvSpPr>
        <p:spPr>
          <a:xfrm>
            <a:off x="211010" y="1216739"/>
            <a:ext cx="6114771" cy="2585323"/>
          </a:xfrm>
          <a:prstGeom prst="rect">
            <a:avLst/>
          </a:prstGeom>
          <a:noFill/>
          <a:ln w="28575">
            <a:solidFill>
              <a:schemeClr val="tx1">
                <a:lumMod val="95000"/>
                <a:lumOff val="5000"/>
              </a:schemeClr>
            </a:solidFill>
          </a:ln>
        </p:spPr>
        <p:txBody>
          <a:bodyPr wrap="square" rtlCol="0">
            <a:spAutoFit/>
          </a:bodyPr>
          <a:lstStyle/>
          <a:p>
            <a:r>
              <a:rPr lang="en-US" b="1" dirty="0"/>
              <a:t>HIGHLIGHTS : -</a:t>
            </a:r>
          </a:p>
          <a:p>
            <a:r>
              <a:rPr lang="en-US" b="1" dirty="0">
                <a:solidFill>
                  <a:srgbClr val="006600"/>
                </a:solidFill>
              </a:rPr>
              <a:t>75% SAYS </a:t>
            </a:r>
            <a:r>
              <a:rPr lang="en-US" dirty="0"/>
              <a:t>OUR BRAND IS </a:t>
            </a:r>
            <a:r>
              <a:rPr lang="en-US" b="1" dirty="0">
                <a:solidFill>
                  <a:srgbClr val="006600"/>
                </a:solidFill>
              </a:rPr>
              <a:t>AVERAGE OR ABOVE AVERAGE.</a:t>
            </a:r>
          </a:p>
          <a:p>
            <a:endParaRPr lang="en-US" dirty="0"/>
          </a:p>
          <a:p>
            <a:r>
              <a:rPr lang="en-US" b="1" dirty="0">
                <a:solidFill>
                  <a:srgbClr val="006600"/>
                </a:solidFill>
              </a:rPr>
              <a:t>60%</a:t>
            </a:r>
            <a:r>
              <a:rPr lang="en-US" dirty="0">
                <a:solidFill>
                  <a:srgbClr val="006600"/>
                </a:solidFill>
              </a:rPr>
              <a:t> </a:t>
            </a:r>
            <a:r>
              <a:rPr lang="en-US" dirty="0"/>
              <a:t>OF RESPONDENT HAVE </a:t>
            </a:r>
            <a:r>
              <a:rPr lang="en-US" b="1" dirty="0">
                <a:solidFill>
                  <a:srgbClr val="006600"/>
                </a:solidFill>
              </a:rPr>
              <a:t>NEUTRAL BRAND PERCEPTION </a:t>
            </a:r>
            <a:r>
              <a:rPr lang="en-US" dirty="0"/>
              <a:t>AND ONLY </a:t>
            </a:r>
            <a:r>
              <a:rPr lang="en-US" b="1" dirty="0">
                <a:solidFill>
                  <a:srgbClr val="006600"/>
                </a:solidFill>
              </a:rPr>
              <a:t>22.5 % HAVE POSITIVE PERCEPTION</a:t>
            </a:r>
            <a:r>
              <a:rPr lang="en-US" dirty="0">
                <a:solidFill>
                  <a:srgbClr val="006600"/>
                </a:solidFill>
              </a:rPr>
              <a:t>.</a:t>
            </a:r>
          </a:p>
          <a:p>
            <a:endParaRPr lang="en-US" dirty="0"/>
          </a:p>
          <a:p>
            <a:r>
              <a:rPr lang="en-US" b="1" dirty="0">
                <a:solidFill>
                  <a:srgbClr val="006600"/>
                </a:solidFill>
              </a:rPr>
              <a:t>26%</a:t>
            </a:r>
            <a:r>
              <a:rPr lang="en-US" dirty="0"/>
              <a:t> SAYS OUR BRAND IS </a:t>
            </a:r>
            <a:r>
              <a:rPr lang="en-US" b="1" dirty="0">
                <a:solidFill>
                  <a:srgbClr val="006600"/>
                </a:solidFill>
              </a:rPr>
              <a:t>BELOW AVERAGE OR POOR.</a:t>
            </a:r>
          </a:p>
          <a:p>
            <a:endParaRPr lang="en-US" dirty="0"/>
          </a:p>
          <a:p>
            <a:r>
              <a:rPr lang="en-US" dirty="0"/>
              <a:t>ONLY </a:t>
            </a:r>
            <a:r>
              <a:rPr lang="en-US" b="1" dirty="0">
                <a:solidFill>
                  <a:srgbClr val="006600"/>
                </a:solidFill>
              </a:rPr>
              <a:t>20% </a:t>
            </a:r>
            <a:r>
              <a:rPr lang="en-US" dirty="0"/>
              <a:t>SAYS WE HAVE </a:t>
            </a:r>
            <a:r>
              <a:rPr lang="en-US" b="1" dirty="0">
                <a:solidFill>
                  <a:srgbClr val="006600"/>
                </a:solidFill>
              </a:rPr>
              <a:t>EXCELLENT BRAND.</a:t>
            </a:r>
          </a:p>
        </p:txBody>
      </p:sp>
      <p:sp>
        <p:nvSpPr>
          <p:cNvPr id="5" name="TextBox 4">
            <a:extLst>
              <a:ext uri="{FF2B5EF4-FFF2-40B4-BE49-F238E27FC236}">
                <a16:creationId xmlns:a16="http://schemas.microsoft.com/office/drawing/2014/main" id="{0172325E-46D5-1832-F50E-1918391059F3}"/>
              </a:ext>
            </a:extLst>
          </p:cNvPr>
          <p:cNvSpPr txBox="1"/>
          <p:nvPr/>
        </p:nvSpPr>
        <p:spPr>
          <a:xfrm>
            <a:off x="211010" y="3898816"/>
            <a:ext cx="6114771" cy="2862322"/>
          </a:xfrm>
          <a:prstGeom prst="rect">
            <a:avLst/>
          </a:prstGeom>
          <a:noFill/>
          <a:ln w="28575">
            <a:solidFill>
              <a:schemeClr val="tx1"/>
            </a:solidFill>
          </a:ln>
        </p:spPr>
        <p:txBody>
          <a:bodyPr wrap="square" rtlCol="0">
            <a:spAutoFit/>
          </a:bodyPr>
          <a:lstStyle/>
          <a:p>
            <a:pPr algn="just"/>
            <a:r>
              <a:rPr lang="en-US" b="1" dirty="0"/>
              <a:t>INSIGHTS :- </a:t>
            </a:r>
          </a:p>
          <a:p>
            <a:pPr algn="just"/>
            <a:r>
              <a:rPr lang="en-IN" b="1" i="0" dirty="0">
                <a:solidFill>
                  <a:srgbClr val="FF0000"/>
                </a:solidFill>
                <a:effectLst/>
                <a:latin typeface="Söhne"/>
              </a:rPr>
              <a:t>BRAND PERCEPTION IS MIXED </a:t>
            </a:r>
            <a:r>
              <a:rPr lang="en-IN" b="0" i="0" dirty="0">
                <a:effectLst/>
                <a:latin typeface="Söhne"/>
              </a:rPr>
              <a:t>: </a:t>
            </a:r>
            <a:r>
              <a:rPr lang="en-US" b="0" i="0" dirty="0">
                <a:effectLst/>
                <a:latin typeface="Söhne"/>
              </a:rPr>
              <a:t>THERE IS ROOM FOR IMPROVEMENT IN SHAPING A MORE FAVORABLE BRAND IMAGE AND ENHANCING OVERALL BRAND PERCEPTION.</a:t>
            </a:r>
          </a:p>
          <a:p>
            <a:pPr algn="just"/>
            <a:r>
              <a:rPr lang="en-US" dirty="0"/>
              <a:t> </a:t>
            </a:r>
            <a:br>
              <a:rPr lang="en-US" dirty="0"/>
            </a:br>
            <a:r>
              <a:rPr lang="en-US" b="0" i="0" dirty="0">
                <a:effectLst/>
                <a:latin typeface="Söhne"/>
              </a:rPr>
              <a:t>INVESTING IN STRATEGIES THAT </a:t>
            </a:r>
            <a:r>
              <a:rPr lang="en-US" b="1" i="0" dirty="0">
                <a:solidFill>
                  <a:srgbClr val="FF0000"/>
                </a:solidFill>
                <a:effectLst/>
                <a:latin typeface="Söhne"/>
              </a:rPr>
              <a:t>EMPHASIZE BRAND DIFFERENTIATION, QUALITY IMPROVEMENT, CUSTOMER ENGAGEMENT, AND DELIVERING EXCEPTIONAL </a:t>
            </a:r>
            <a:r>
              <a:rPr lang="en-US" b="0" i="0" dirty="0">
                <a:effectLst/>
                <a:latin typeface="Söhne"/>
              </a:rPr>
              <a:t>EXPERIENCES CAN HELP ELEVATE THE </a:t>
            </a:r>
            <a:r>
              <a:rPr lang="en-US" b="1" i="0" dirty="0">
                <a:solidFill>
                  <a:srgbClr val="FF0000"/>
                </a:solidFill>
                <a:effectLst/>
                <a:latin typeface="Söhne"/>
              </a:rPr>
              <a:t>BRAND'S POSITION AND FOSTER STRONGER </a:t>
            </a:r>
            <a:r>
              <a:rPr lang="en-US" b="0" i="0" dirty="0">
                <a:effectLst/>
                <a:latin typeface="Söhne"/>
              </a:rPr>
              <a:t>CUSTOMER ADVOCACY.</a:t>
            </a:r>
          </a:p>
        </p:txBody>
      </p:sp>
    </p:spTree>
    <p:extLst>
      <p:ext uri="{BB962C8B-B14F-4D97-AF65-F5344CB8AC3E}">
        <p14:creationId xmlns:p14="http://schemas.microsoft.com/office/powerpoint/2010/main" val="15587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9C8174-4AC0-6411-798A-25BA02F74A30}"/>
              </a:ext>
            </a:extLst>
          </p:cNvPr>
          <p:cNvSpPr txBox="1"/>
          <p:nvPr/>
        </p:nvSpPr>
        <p:spPr>
          <a:xfrm>
            <a:off x="158074" y="326036"/>
            <a:ext cx="6094378" cy="461665"/>
          </a:xfrm>
          <a:prstGeom prst="rect">
            <a:avLst/>
          </a:prstGeom>
          <a:noFill/>
        </p:spPr>
        <p:txBody>
          <a:bodyPr wrap="square">
            <a:spAutoFit/>
          </a:bodyPr>
          <a:lstStyle/>
          <a:p>
            <a:r>
              <a:rPr lang="en-US" sz="2400" b="1" dirty="0"/>
              <a:t>B) </a:t>
            </a:r>
            <a:r>
              <a:rPr lang="en-US" sz="2400" b="1" u="sng" dirty="0"/>
              <a:t>Which cities do we need to focus more on</a:t>
            </a:r>
            <a:r>
              <a:rPr lang="en-US" sz="2400" b="1" dirty="0"/>
              <a:t>?</a:t>
            </a:r>
            <a:endParaRPr lang="en-IN" sz="2400" b="1" dirty="0"/>
          </a:p>
        </p:txBody>
      </p:sp>
      <p:pic>
        <p:nvPicPr>
          <p:cNvPr id="4" name="Picture 3">
            <a:extLst>
              <a:ext uri="{FF2B5EF4-FFF2-40B4-BE49-F238E27FC236}">
                <a16:creationId xmlns:a16="http://schemas.microsoft.com/office/drawing/2014/main" id="{4BDF6610-82E8-FE39-41CF-6C11DEDCD294}"/>
              </a:ext>
            </a:extLst>
          </p:cNvPr>
          <p:cNvPicPr>
            <a:picLocks noChangeAspect="1"/>
          </p:cNvPicPr>
          <p:nvPr/>
        </p:nvPicPr>
        <p:blipFill rotWithShape="1">
          <a:blip r:embed="rId2">
            <a:extLst>
              <a:ext uri="{28A0092B-C50C-407E-A947-70E740481C1C}">
                <a14:useLocalDpi xmlns:a14="http://schemas.microsoft.com/office/drawing/2010/main" val="0"/>
              </a:ext>
            </a:extLst>
          </a:blip>
          <a:srcRect l="7459" t="19299" r="20265" b="8557"/>
          <a:stretch/>
        </p:blipFill>
        <p:spPr>
          <a:xfrm>
            <a:off x="7033845" y="1011115"/>
            <a:ext cx="5002823" cy="3217985"/>
          </a:xfrm>
          <a:prstGeom prst="rect">
            <a:avLst/>
          </a:prstGeom>
        </p:spPr>
      </p:pic>
      <p:sp>
        <p:nvSpPr>
          <p:cNvPr id="5" name="TextBox 4">
            <a:extLst>
              <a:ext uri="{FF2B5EF4-FFF2-40B4-BE49-F238E27FC236}">
                <a16:creationId xmlns:a16="http://schemas.microsoft.com/office/drawing/2014/main" id="{6253D38B-8479-A523-C8D2-A40A87F33553}"/>
              </a:ext>
            </a:extLst>
          </p:cNvPr>
          <p:cNvSpPr txBox="1"/>
          <p:nvPr/>
        </p:nvSpPr>
        <p:spPr>
          <a:xfrm>
            <a:off x="237387" y="838667"/>
            <a:ext cx="6114771" cy="1477328"/>
          </a:xfrm>
          <a:prstGeom prst="rect">
            <a:avLst/>
          </a:prstGeom>
          <a:noFill/>
          <a:ln w="28575">
            <a:solidFill>
              <a:schemeClr val="tx1">
                <a:lumMod val="95000"/>
                <a:lumOff val="5000"/>
              </a:schemeClr>
            </a:solidFill>
          </a:ln>
        </p:spPr>
        <p:txBody>
          <a:bodyPr wrap="square" rtlCol="0">
            <a:spAutoFit/>
          </a:bodyPr>
          <a:lstStyle/>
          <a:p>
            <a:r>
              <a:rPr lang="en-US" b="1" dirty="0"/>
              <a:t>HIGHLIGHTS : -</a:t>
            </a:r>
          </a:p>
          <a:p>
            <a:r>
              <a:rPr lang="en-US" b="1" dirty="0">
                <a:solidFill>
                  <a:srgbClr val="006600"/>
                </a:solidFill>
              </a:rPr>
              <a:t>LUCKNOW</a:t>
            </a:r>
            <a:r>
              <a:rPr lang="en-US" dirty="0"/>
              <a:t> HAVE </a:t>
            </a:r>
            <a:r>
              <a:rPr lang="en-US" b="1" dirty="0">
                <a:solidFill>
                  <a:srgbClr val="006600"/>
                </a:solidFill>
              </a:rPr>
              <a:t>MOST 76%</a:t>
            </a:r>
            <a:r>
              <a:rPr lang="en-US" dirty="0"/>
              <a:t> GIVING </a:t>
            </a:r>
            <a:r>
              <a:rPr lang="en-US" b="1" dirty="0">
                <a:solidFill>
                  <a:srgbClr val="006600"/>
                </a:solidFill>
              </a:rPr>
              <a:t>3 STAR </a:t>
            </a:r>
            <a:r>
              <a:rPr lang="en-US" dirty="0"/>
              <a:t>OR </a:t>
            </a:r>
            <a:r>
              <a:rPr lang="en-US" b="1" dirty="0">
                <a:solidFill>
                  <a:srgbClr val="006600"/>
                </a:solidFill>
              </a:rPr>
              <a:t>MORE.</a:t>
            </a:r>
          </a:p>
          <a:p>
            <a:endParaRPr lang="en-US" dirty="0"/>
          </a:p>
          <a:p>
            <a:r>
              <a:rPr lang="en-US" b="1" dirty="0">
                <a:solidFill>
                  <a:srgbClr val="006600"/>
                </a:solidFill>
              </a:rPr>
              <a:t>KOLKATA</a:t>
            </a:r>
            <a:r>
              <a:rPr lang="en-US" dirty="0"/>
              <a:t> AND </a:t>
            </a:r>
            <a:r>
              <a:rPr lang="en-US" b="1" dirty="0">
                <a:solidFill>
                  <a:srgbClr val="006600"/>
                </a:solidFill>
              </a:rPr>
              <a:t>CHENNAI</a:t>
            </a:r>
            <a:r>
              <a:rPr lang="en-US" dirty="0"/>
              <a:t> HAVE ONLY </a:t>
            </a:r>
            <a:r>
              <a:rPr lang="en-US" b="1" dirty="0">
                <a:solidFill>
                  <a:srgbClr val="006600"/>
                </a:solidFill>
              </a:rPr>
              <a:t>72%</a:t>
            </a:r>
            <a:r>
              <a:rPr lang="en-US" dirty="0"/>
              <a:t> GIVING </a:t>
            </a:r>
            <a:r>
              <a:rPr lang="en-US" b="1" dirty="0">
                <a:solidFill>
                  <a:srgbClr val="006600"/>
                </a:solidFill>
              </a:rPr>
              <a:t>3 STAR </a:t>
            </a:r>
            <a:r>
              <a:rPr lang="en-US" dirty="0"/>
              <a:t>OR </a:t>
            </a:r>
            <a:r>
              <a:rPr lang="en-US" b="1" dirty="0">
                <a:solidFill>
                  <a:srgbClr val="006600"/>
                </a:solidFill>
              </a:rPr>
              <a:t>ABOVE.</a:t>
            </a:r>
          </a:p>
        </p:txBody>
      </p:sp>
      <p:sp>
        <p:nvSpPr>
          <p:cNvPr id="6" name="TextBox 5">
            <a:extLst>
              <a:ext uri="{FF2B5EF4-FFF2-40B4-BE49-F238E27FC236}">
                <a16:creationId xmlns:a16="http://schemas.microsoft.com/office/drawing/2014/main" id="{7DF2B7C6-CD25-2463-F03F-20F85A93C12D}"/>
              </a:ext>
            </a:extLst>
          </p:cNvPr>
          <p:cNvSpPr txBox="1"/>
          <p:nvPr/>
        </p:nvSpPr>
        <p:spPr>
          <a:xfrm>
            <a:off x="237386" y="3006774"/>
            <a:ext cx="6114771" cy="2585323"/>
          </a:xfrm>
          <a:prstGeom prst="rect">
            <a:avLst/>
          </a:prstGeom>
          <a:noFill/>
          <a:ln w="28575">
            <a:solidFill>
              <a:schemeClr val="tx1"/>
            </a:solidFill>
          </a:ln>
        </p:spPr>
        <p:txBody>
          <a:bodyPr wrap="square" rtlCol="0">
            <a:spAutoFit/>
          </a:bodyPr>
          <a:lstStyle/>
          <a:p>
            <a:pPr algn="l"/>
            <a:r>
              <a:rPr lang="en-US" b="1" dirty="0"/>
              <a:t>INSIGHTS :-</a:t>
            </a:r>
            <a:br>
              <a:rPr lang="en-US" dirty="0"/>
            </a:br>
            <a:r>
              <a:rPr lang="en-US" b="1" i="0" dirty="0">
                <a:solidFill>
                  <a:srgbClr val="FF0000"/>
                </a:solidFill>
                <a:effectLst/>
                <a:latin typeface="Söhne"/>
              </a:rPr>
              <a:t>VARYING CUSTOMER SATISFACTION LEVELS: </a:t>
            </a:r>
            <a:r>
              <a:rPr lang="en-US" b="0" i="0" dirty="0">
                <a:effectLst/>
                <a:latin typeface="Söhne"/>
              </a:rPr>
              <a:t>THERE MAY BE VARIATIONS IN CUSTOMER SATISFACTION LEVELS ACROSS DIFFERENT CITIES. UNDERSTANDING THE FACTORS CONTRIBUTING TO HIGHER SATISFACTION LEVELS IN LUCKNOW AND ADDRESSING ANY POTENTIAL ISSUES IN KOLKATA AND CHENNAI CAN HELP IMPROVE OVERALL CUSTOMER SATISFACTION.</a:t>
            </a:r>
            <a:r>
              <a:rPr lang="en-US" b="1" dirty="0"/>
              <a:t> </a:t>
            </a:r>
          </a:p>
          <a:p>
            <a:pPr algn="l"/>
            <a:endParaRPr lang="en-US" b="0" i="0" dirty="0">
              <a:effectLst/>
              <a:latin typeface="Söhne"/>
            </a:endParaRPr>
          </a:p>
        </p:txBody>
      </p:sp>
    </p:spTree>
    <p:extLst>
      <p:ext uri="{BB962C8B-B14F-4D97-AF65-F5344CB8AC3E}">
        <p14:creationId xmlns:p14="http://schemas.microsoft.com/office/powerpoint/2010/main" val="2472764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E39597-3E85-CF9C-7F16-79B779D66594}"/>
              </a:ext>
            </a:extLst>
          </p:cNvPr>
          <p:cNvSpPr txBox="1">
            <a:spLocks/>
          </p:cNvSpPr>
          <p:nvPr/>
        </p:nvSpPr>
        <p:spPr>
          <a:xfrm>
            <a:off x="0" y="169298"/>
            <a:ext cx="4007796" cy="529992"/>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Purchase Behaviour</a:t>
            </a:r>
          </a:p>
          <a:p>
            <a:endParaRPr lang="en-IN" sz="2800" b="1" dirty="0"/>
          </a:p>
        </p:txBody>
      </p:sp>
      <p:sp>
        <p:nvSpPr>
          <p:cNvPr id="6" name="TextBox 5">
            <a:extLst>
              <a:ext uri="{FF2B5EF4-FFF2-40B4-BE49-F238E27FC236}">
                <a16:creationId xmlns:a16="http://schemas.microsoft.com/office/drawing/2014/main" id="{B446D281-3A6D-5992-02FE-D14EEDA6F2A3}"/>
              </a:ext>
            </a:extLst>
          </p:cNvPr>
          <p:cNvSpPr txBox="1"/>
          <p:nvPr/>
        </p:nvSpPr>
        <p:spPr>
          <a:xfrm>
            <a:off x="-1" y="861057"/>
            <a:ext cx="8540885" cy="461665"/>
          </a:xfrm>
          <a:prstGeom prst="rect">
            <a:avLst/>
          </a:prstGeom>
          <a:noFill/>
        </p:spPr>
        <p:txBody>
          <a:bodyPr wrap="square">
            <a:spAutoFit/>
          </a:bodyPr>
          <a:lstStyle/>
          <a:p>
            <a:r>
              <a:rPr lang="en-US" sz="2400" b="1" dirty="0"/>
              <a:t>A) </a:t>
            </a:r>
            <a:r>
              <a:rPr lang="en-US" sz="2400" b="1" u="sng" dirty="0"/>
              <a:t>Where do respondents prefer to purchase energy drinks</a:t>
            </a:r>
            <a:r>
              <a:rPr lang="en-US" sz="2400" b="1" dirty="0"/>
              <a:t>?</a:t>
            </a:r>
            <a:endParaRPr lang="en-IN" sz="2400" b="1" dirty="0"/>
          </a:p>
        </p:txBody>
      </p:sp>
      <p:pic>
        <p:nvPicPr>
          <p:cNvPr id="3" name="Picture 2">
            <a:extLst>
              <a:ext uri="{FF2B5EF4-FFF2-40B4-BE49-F238E27FC236}">
                <a16:creationId xmlns:a16="http://schemas.microsoft.com/office/drawing/2014/main" id="{597E9E49-D530-B522-41D8-817BE4207AE6}"/>
              </a:ext>
            </a:extLst>
          </p:cNvPr>
          <p:cNvPicPr>
            <a:picLocks noChangeAspect="1"/>
          </p:cNvPicPr>
          <p:nvPr/>
        </p:nvPicPr>
        <p:blipFill rotWithShape="1">
          <a:blip r:embed="rId2"/>
          <a:srcRect l="6762" t="18863" r="20039" b="7970"/>
          <a:stretch/>
        </p:blipFill>
        <p:spPr>
          <a:xfrm>
            <a:off x="6096000" y="1322722"/>
            <a:ext cx="5939920" cy="4743969"/>
          </a:xfrm>
          <a:prstGeom prst="rect">
            <a:avLst/>
          </a:prstGeom>
        </p:spPr>
      </p:pic>
      <p:sp>
        <p:nvSpPr>
          <p:cNvPr id="2" name="TextBox 1">
            <a:extLst>
              <a:ext uri="{FF2B5EF4-FFF2-40B4-BE49-F238E27FC236}">
                <a16:creationId xmlns:a16="http://schemas.microsoft.com/office/drawing/2014/main" id="{973C5E32-5FFB-A775-3467-2D5F9B35704D}"/>
              </a:ext>
            </a:extLst>
          </p:cNvPr>
          <p:cNvSpPr txBox="1"/>
          <p:nvPr/>
        </p:nvSpPr>
        <p:spPr>
          <a:xfrm>
            <a:off x="237390" y="1499320"/>
            <a:ext cx="5750171" cy="1754326"/>
          </a:xfrm>
          <a:prstGeom prst="rect">
            <a:avLst/>
          </a:prstGeom>
          <a:noFill/>
          <a:ln w="28575">
            <a:solidFill>
              <a:schemeClr val="tx1"/>
            </a:solidFill>
          </a:ln>
        </p:spPr>
        <p:txBody>
          <a:bodyPr wrap="square" rtlCol="0">
            <a:spAutoFit/>
          </a:bodyPr>
          <a:lstStyle/>
          <a:p>
            <a:pPr algn="just"/>
            <a:r>
              <a:rPr lang="en-US" b="1" dirty="0"/>
              <a:t>HIGHLIGHTS : - </a:t>
            </a:r>
          </a:p>
          <a:p>
            <a:pPr algn="just"/>
            <a:r>
              <a:rPr lang="en-US" b="1" dirty="0">
                <a:solidFill>
                  <a:srgbClr val="006600"/>
                </a:solidFill>
              </a:rPr>
              <a:t>45% PURCHASE DRINK </a:t>
            </a:r>
            <a:r>
              <a:rPr lang="en-US" dirty="0"/>
              <a:t>FROM </a:t>
            </a:r>
            <a:r>
              <a:rPr lang="en-US" b="1" dirty="0">
                <a:solidFill>
                  <a:srgbClr val="006600"/>
                </a:solidFill>
              </a:rPr>
              <a:t>SUPERMARKETS</a:t>
            </a:r>
            <a:r>
              <a:rPr lang="en-US" dirty="0"/>
              <a:t> AND </a:t>
            </a:r>
            <a:r>
              <a:rPr lang="en-US" b="1" dirty="0">
                <a:solidFill>
                  <a:srgbClr val="006600"/>
                </a:solidFill>
              </a:rPr>
              <a:t>25%</a:t>
            </a:r>
            <a:r>
              <a:rPr lang="en-US" dirty="0"/>
              <a:t> FROM </a:t>
            </a:r>
            <a:r>
              <a:rPr lang="en-US" b="1" dirty="0">
                <a:solidFill>
                  <a:srgbClr val="006600"/>
                </a:solidFill>
              </a:rPr>
              <a:t>ONLINE RETAILERS.</a:t>
            </a:r>
          </a:p>
          <a:p>
            <a:pPr algn="just"/>
            <a:endParaRPr lang="en-US" dirty="0"/>
          </a:p>
          <a:p>
            <a:pPr algn="just"/>
            <a:r>
              <a:rPr lang="en-US" b="1" dirty="0">
                <a:solidFill>
                  <a:srgbClr val="006600"/>
                </a:solidFill>
              </a:rPr>
              <a:t>813 BUYS </a:t>
            </a:r>
            <a:r>
              <a:rPr lang="en-US" dirty="0"/>
              <a:t>FROM </a:t>
            </a:r>
            <a:r>
              <a:rPr lang="en-US" b="1" dirty="0">
                <a:solidFill>
                  <a:srgbClr val="006600"/>
                </a:solidFill>
              </a:rPr>
              <a:t>LOCAL  STORES </a:t>
            </a:r>
            <a:r>
              <a:rPr lang="en-US" dirty="0"/>
              <a:t>AND </a:t>
            </a:r>
            <a:r>
              <a:rPr lang="en-US" b="1" dirty="0">
                <a:solidFill>
                  <a:srgbClr val="006600"/>
                </a:solidFill>
              </a:rPr>
              <a:t>1464 BUYS </a:t>
            </a:r>
            <a:r>
              <a:rPr lang="en-US" dirty="0"/>
              <a:t>AT </a:t>
            </a:r>
            <a:r>
              <a:rPr lang="en-US" b="1" dirty="0">
                <a:solidFill>
                  <a:srgbClr val="006600"/>
                </a:solidFill>
              </a:rPr>
              <a:t>GYM CENTERS.</a:t>
            </a:r>
          </a:p>
        </p:txBody>
      </p:sp>
      <p:sp>
        <p:nvSpPr>
          <p:cNvPr id="5" name="TextBox 4">
            <a:extLst>
              <a:ext uri="{FF2B5EF4-FFF2-40B4-BE49-F238E27FC236}">
                <a16:creationId xmlns:a16="http://schemas.microsoft.com/office/drawing/2014/main" id="{32841428-CBF0-62CF-F3E6-4BD957B6B329}"/>
              </a:ext>
            </a:extLst>
          </p:cNvPr>
          <p:cNvSpPr txBox="1"/>
          <p:nvPr/>
        </p:nvSpPr>
        <p:spPr>
          <a:xfrm>
            <a:off x="237391" y="3322557"/>
            <a:ext cx="5750170" cy="2862322"/>
          </a:xfrm>
          <a:prstGeom prst="rect">
            <a:avLst/>
          </a:prstGeom>
          <a:noFill/>
          <a:ln w="28575">
            <a:solidFill>
              <a:schemeClr val="tx1"/>
            </a:solidFill>
          </a:ln>
        </p:spPr>
        <p:txBody>
          <a:bodyPr wrap="square" rtlCol="0">
            <a:spAutoFit/>
          </a:bodyPr>
          <a:lstStyle/>
          <a:p>
            <a:pPr algn="just"/>
            <a:r>
              <a:rPr lang="en-US" b="1" dirty="0"/>
              <a:t>INSIGHTS :-</a:t>
            </a:r>
          </a:p>
          <a:p>
            <a:pPr algn="l"/>
            <a:r>
              <a:rPr lang="en-US" b="1" i="0" dirty="0">
                <a:solidFill>
                  <a:srgbClr val="FF0000"/>
                </a:solidFill>
                <a:effectLst/>
                <a:latin typeface="Söhne"/>
              </a:rPr>
              <a:t>BRANDS</a:t>
            </a:r>
            <a:r>
              <a:rPr lang="en-US" b="0" i="0" dirty="0">
                <a:effectLst/>
                <a:latin typeface="Söhne"/>
              </a:rPr>
              <a:t> SHOULD ENSURE THEIR </a:t>
            </a:r>
            <a:r>
              <a:rPr lang="en-US" b="1" i="0" dirty="0">
                <a:solidFill>
                  <a:srgbClr val="FF0000"/>
                </a:solidFill>
                <a:effectLst/>
                <a:latin typeface="Söhne"/>
              </a:rPr>
              <a:t>PRESENCE AND AVAILABILITY</a:t>
            </a:r>
            <a:r>
              <a:rPr lang="en-US" b="0" i="0" dirty="0">
                <a:effectLst/>
                <a:latin typeface="Söhne"/>
              </a:rPr>
              <a:t> IN BOTH </a:t>
            </a:r>
            <a:r>
              <a:rPr lang="en-US" b="1" i="0" dirty="0">
                <a:solidFill>
                  <a:srgbClr val="FF0000"/>
                </a:solidFill>
                <a:effectLst/>
                <a:latin typeface="Söhne"/>
              </a:rPr>
              <a:t>SUPERMARKET SHELVES AND ONLINE PLATFORMS.</a:t>
            </a:r>
          </a:p>
          <a:p>
            <a:pPr algn="l"/>
            <a:endParaRPr lang="en-US" b="0" i="0" dirty="0">
              <a:effectLst/>
              <a:latin typeface="Söhne"/>
            </a:endParaRPr>
          </a:p>
          <a:p>
            <a:pPr algn="l"/>
            <a:r>
              <a:rPr lang="en-US" b="0" i="0" dirty="0">
                <a:effectLst/>
                <a:latin typeface="Söhne"/>
              </a:rPr>
              <a:t>A </a:t>
            </a:r>
            <a:r>
              <a:rPr lang="en-US" b="1" i="0" dirty="0">
                <a:solidFill>
                  <a:srgbClr val="FF0000"/>
                </a:solidFill>
                <a:effectLst/>
                <a:latin typeface="Söhne"/>
              </a:rPr>
              <a:t>POTENTIAL SALES </a:t>
            </a:r>
            <a:r>
              <a:rPr lang="en-US" b="0" i="0" dirty="0">
                <a:effectLst/>
                <a:latin typeface="Söhne"/>
              </a:rPr>
              <a:t>OPPORTUNITY FOR ENERGY DRINKS AT </a:t>
            </a:r>
            <a:r>
              <a:rPr lang="en-US" b="1" i="0" dirty="0">
                <a:solidFill>
                  <a:srgbClr val="FF0000"/>
                </a:solidFill>
                <a:effectLst/>
                <a:latin typeface="Söhne"/>
              </a:rPr>
              <a:t>GYM CENTERS. </a:t>
            </a:r>
            <a:r>
              <a:rPr lang="en-US" b="0" i="0" dirty="0">
                <a:effectLst/>
                <a:latin typeface="Söhne"/>
              </a:rPr>
              <a:t>PARTNERING WITH GYM CENTERS OR EXPLORING TARGETED </a:t>
            </a:r>
            <a:r>
              <a:rPr lang="en-US" b="1" i="0" dirty="0">
                <a:solidFill>
                  <a:srgbClr val="FF0000"/>
                </a:solidFill>
                <a:effectLst/>
                <a:latin typeface="Söhne"/>
              </a:rPr>
              <a:t>MARKETING CAMPAIGNS </a:t>
            </a:r>
            <a:r>
              <a:rPr lang="en-US" b="0" i="0" dirty="0">
                <a:effectLst/>
                <a:latin typeface="Söhne"/>
              </a:rPr>
              <a:t>WITHIN </a:t>
            </a:r>
            <a:r>
              <a:rPr lang="en-US" b="1" i="0" dirty="0">
                <a:solidFill>
                  <a:srgbClr val="FF0000"/>
                </a:solidFill>
                <a:effectLst/>
                <a:latin typeface="Söhne"/>
              </a:rPr>
              <a:t>FITNESS FACILITIES </a:t>
            </a:r>
            <a:r>
              <a:rPr lang="en-US" b="0" i="0" dirty="0">
                <a:effectLst/>
                <a:latin typeface="Söhne"/>
              </a:rPr>
              <a:t>CAN HELP CAPTURE THIS </a:t>
            </a:r>
            <a:r>
              <a:rPr lang="en-US" b="1" i="0" dirty="0">
                <a:solidFill>
                  <a:srgbClr val="FF0000"/>
                </a:solidFill>
                <a:effectLst/>
                <a:latin typeface="Söhne"/>
              </a:rPr>
              <a:t>SPECIFIC MARKET.</a:t>
            </a:r>
          </a:p>
        </p:txBody>
      </p:sp>
    </p:spTree>
    <p:extLst>
      <p:ext uri="{BB962C8B-B14F-4D97-AF65-F5344CB8AC3E}">
        <p14:creationId xmlns:p14="http://schemas.microsoft.com/office/powerpoint/2010/main" val="364337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125F98-31A9-E581-D99C-BAEF375DFD92}"/>
              </a:ext>
            </a:extLst>
          </p:cNvPr>
          <p:cNvSpPr txBox="1"/>
          <p:nvPr/>
        </p:nvSpPr>
        <p:spPr>
          <a:xfrm>
            <a:off x="284533" y="226448"/>
            <a:ext cx="11515118" cy="461665"/>
          </a:xfrm>
          <a:prstGeom prst="rect">
            <a:avLst/>
          </a:prstGeom>
          <a:noFill/>
        </p:spPr>
        <p:txBody>
          <a:bodyPr wrap="square">
            <a:spAutoFit/>
          </a:bodyPr>
          <a:lstStyle/>
          <a:p>
            <a:r>
              <a:rPr lang="en-US" sz="2400" b="1" dirty="0"/>
              <a:t>B) </a:t>
            </a:r>
            <a:r>
              <a:rPr lang="en-US" sz="2400" b="1" u="sng" dirty="0"/>
              <a:t>What are the typical consumption situations for energy drinks among respondents</a:t>
            </a:r>
            <a:r>
              <a:rPr lang="en-US" sz="2400" b="1" dirty="0"/>
              <a:t>? </a:t>
            </a:r>
            <a:endParaRPr lang="en-IN" sz="2400" b="1" dirty="0"/>
          </a:p>
        </p:txBody>
      </p:sp>
      <p:pic>
        <p:nvPicPr>
          <p:cNvPr id="4" name="Picture 3">
            <a:extLst>
              <a:ext uri="{FF2B5EF4-FFF2-40B4-BE49-F238E27FC236}">
                <a16:creationId xmlns:a16="http://schemas.microsoft.com/office/drawing/2014/main" id="{B4DBE271-6306-20EA-C6BA-E8EA23115DFC}"/>
              </a:ext>
            </a:extLst>
          </p:cNvPr>
          <p:cNvPicPr>
            <a:picLocks noChangeAspect="1"/>
          </p:cNvPicPr>
          <p:nvPr/>
        </p:nvPicPr>
        <p:blipFill rotWithShape="1">
          <a:blip r:embed="rId2"/>
          <a:srcRect l="6851" t="18859" r="20096" b="8220"/>
          <a:stretch/>
        </p:blipFill>
        <p:spPr>
          <a:xfrm>
            <a:off x="6400799" y="852855"/>
            <a:ext cx="5679831" cy="3332284"/>
          </a:xfrm>
          <a:prstGeom prst="rect">
            <a:avLst/>
          </a:prstGeom>
        </p:spPr>
      </p:pic>
      <p:sp>
        <p:nvSpPr>
          <p:cNvPr id="2" name="TextBox 1">
            <a:extLst>
              <a:ext uri="{FF2B5EF4-FFF2-40B4-BE49-F238E27FC236}">
                <a16:creationId xmlns:a16="http://schemas.microsoft.com/office/drawing/2014/main" id="{FF66E6A4-3B1B-1BCB-3F00-7183AD1809D4}"/>
              </a:ext>
            </a:extLst>
          </p:cNvPr>
          <p:cNvSpPr txBox="1"/>
          <p:nvPr/>
        </p:nvSpPr>
        <p:spPr>
          <a:xfrm>
            <a:off x="237387" y="724370"/>
            <a:ext cx="6114771" cy="1754326"/>
          </a:xfrm>
          <a:prstGeom prst="rect">
            <a:avLst/>
          </a:prstGeom>
          <a:noFill/>
          <a:ln w="28575">
            <a:solidFill>
              <a:schemeClr val="tx1">
                <a:lumMod val="95000"/>
                <a:lumOff val="5000"/>
              </a:schemeClr>
            </a:solidFill>
          </a:ln>
        </p:spPr>
        <p:txBody>
          <a:bodyPr wrap="square" rtlCol="0">
            <a:spAutoFit/>
          </a:bodyPr>
          <a:lstStyle/>
          <a:p>
            <a:r>
              <a:rPr lang="en-US" b="1" dirty="0"/>
              <a:t>HIGHLIGHTS : -</a:t>
            </a:r>
          </a:p>
          <a:p>
            <a:r>
              <a:rPr lang="en-US" b="1" dirty="0">
                <a:solidFill>
                  <a:srgbClr val="006600"/>
                </a:solidFill>
              </a:rPr>
              <a:t>45% CONSUME DRINK </a:t>
            </a:r>
            <a:r>
              <a:rPr lang="en-US" dirty="0"/>
              <a:t>DURING </a:t>
            </a:r>
            <a:r>
              <a:rPr lang="en-US" b="1" dirty="0">
                <a:solidFill>
                  <a:srgbClr val="006600"/>
                </a:solidFill>
              </a:rPr>
              <a:t>SPORTS/EXERCISE </a:t>
            </a:r>
            <a:r>
              <a:rPr lang="en-US" dirty="0"/>
              <a:t>AND </a:t>
            </a:r>
            <a:r>
              <a:rPr lang="en-US" b="1" dirty="0">
                <a:solidFill>
                  <a:srgbClr val="006600"/>
                </a:solidFill>
              </a:rPr>
              <a:t>32% DURING STUDYING.</a:t>
            </a:r>
          </a:p>
          <a:p>
            <a:endParaRPr lang="en-US" dirty="0"/>
          </a:p>
          <a:p>
            <a:r>
              <a:rPr lang="en-US" dirty="0"/>
              <a:t>AT </a:t>
            </a:r>
            <a:r>
              <a:rPr lang="en-US" b="1" dirty="0">
                <a:solidFill>
                  <a:srgbClr val="006600"/>
                </a:solidFill>
              </a:rPr>
              <a:t>SOCIAL OUTING </a:t>
            </a:r>
            <a:r>
              <a:rPr lang="en-US" dirty="0"/>
              <a:t>ONLY </a:t>
            </a:r>
            <a:r>
              <a:rPr lang="en-US" b="1" dirty="0">
                <a:solidFill>
                  <a:srgbClr val="006600"/>
                </a:solidFill>
              </a:rPr>
              <a:t>15% CONSUME DRINK </a:t>
            </a:r>
            <a:r>
              <a:rPr lang="en-US" dirty="0"/>
              <a:t>AND ONLY </a:t>
            </a:r>
            <a:r>
              <a:rPr lang="en-US" b="1" dirty="0">
                <a:solidFill>
                  <a:srgbClr val="006600"/>
                </a:solidFill>
              </a:rPr>
              <a:t>3% CONSUME </a:t>
            </a:r>
            <a:r>
              <a:rPr lang="en-US" dirty="0"/>
              <a:t>ENERGY DRINK </a:t>
            </a:r>
            <a:r>
              <a:rPr lang="en-US" b="1" dirty="0">
                <a:solidFill>
                  <a:srgbClr val="006600"/>
                </a:solidFill>
              </a:rPr>
              <a:t>DURING DRIVING.</a:t>
            </a:r>
          </a:p>
        </p:txBody>
      </p:sp>
      <p:sp>
        <p:nvSpPr>
          <p:cNvPr id="5" name="TextBox 4">
            <a:extLst>
              <a:ext uri="{FF2B5EF4-FFF2-40B4-BE49-F238E27FC236}">
                <a16:creationId xmlns:a16="http://schemas.microsoft.com/office/drawing/2014/main" id="{D9A32A88-1B9A-4374-A487-B9FE61867879}"/>
              </a:ext>
            </a:extLst>
          </p:cNvPr>
          <p:cNvSpPr txBox="1"/>
          <p:nvPr/>
        </p:nvSpPr>
        <p:spPr>
          <a:xfrm>
            <a:off x="237386" y="2892477"/>
            <a:ext cx="6114771" cy="2585323"/>
          </a:xfrm>
          <a:prstGeom prst="rect">
            <a:avLst/>
          </a:prstGeom>
          <a:noFill/>
          <a:ln w="28575">
            <a:solidFill>
              <a:schemeClr val="tx1"/>
            </a:solidFill>
          </a:ln>
        </p:spPr>
        <p:txBody>
          <a:bodyPr wrap="square" rtlCol="0">
            <a:spAutoFit/>
          </a:bodyPr>
          <a:lstStyle/>
          <a:p>
            <a:pPr algn="l"/>
            <a:r>
              <a:rPr lang="en-US" b="1" dirty="0"/>
              <a:t>INSIGHTS :- </a:t>
            </a:r>
          </a:p>
          <a:p>
            <a:pPr algn="l"/>
            <a:r>
              <a:rPr lang="en-US" b="1" i="0" dirty="0">
                <a:solidFill>
                  <a:srgbClr val="FF0000"/>
                </a:solidFill>
                <a:effectLst/>
                <a:latin typeface="Söhne"/>
              </a:rPr>
              <a:t>TARGETING</a:t>
            </a:r>
            <a:r>
              <a:rPr lang="en-US" b="0" i="0" dirty="0">
                <a:effectLst/>
                <a:latin typeface="Söhne"/>
              </a:rPr>
              <a:t> ACTIVE INDIVIDUALS AND </a:t>
            </a:r>
            <a:r>
              <a:rPr lang="en-US" b="1" i="0" dirty="0">
                <a:solidFill>
                  <a:srgbClr val="FF0000"/>
                </a:solidFill>
                <a:effectLst/>
                <a:latin typeface="Söhne"/>
              </a:rPr>
              <a:t>POSITIONING</a:t>
            </a:r>
            <a:r>
              <a:rPr lang="en-US" b="0" i="0" dirty="0">
                <a:effectLst/>
                <a:latin typeface="Söhne"/>
              </a:rPr>
              <a:t> THE </a:t>
            </a:r>
            <a:r>
              <a:rPr lang="en-US" b="1" i="0" dirty="0">
                <a:solidFill>
                  <a:srgbClr val="FF0000"/>
                </a:solidFill>
                <a:effectLst/>
                <a:latin typeface="Söhne"/>
              </a:rPr>
              <a:t>ENERGY DRINKS </a:t>
            </a:r>
            <a:r>
              <a:rPr lang="en-US" b="0" i="0" dirty="0">
                <a:effectLst/>
                <a:latin typeface="Söhne"/>
              </a:rPr>
              <a:t>AS A </a:t>
            </a:r>
            <a:r>
              <a:rPr lang="en-US" b="1" i="0" dirty="0">
                <a:solidFill>
                  <a:srgbClr val="FF0000"/>
                </a:solidFill>
                <a:effectLst/>
                <a:latin typeface="Söhne"/>
              </a:rPr>
              <a:t>SOURCE</a:t>
            </a:r>
            <a:r>
              <a:rPr lang="en-US" b="0" i="0" dirty="0">
                <a:effectLst/>
                <a:latin typeface="Söhne"/>
              </a:rPr>
              <a:t> </a:t>
            </a:r>
            <a:r>
              <a:rPr lang="en-US" b="1" i="0" dirty="0">
                <a:solidFill>
                  <a:srgbClr val="FF0000"/>
                </a:solidFill>
                <a:effectLst/>
                <a:latin typeface="Söhne"/>
              </a:rPr>
              <a:t>OF FUEL AND PERFORMANCE </a:t>
            </a:r>
            <a:r>
              <a:rPr lang="en-US" b="0" i="0" dirty="0">
                <a:effectLst/>
                <a:latin typeface="Söhne"/>
              </a:rPr>
              <a:t>ENHANCEMENT </a:t>
            </a:r>
            <a:r>
              <a:rPr lang="en-US" b="1" i="0" dirty="0">
                <a:solidFill>
                  <a:srgbClr val="FF0000"/>
                </a:solidFill>
                <a:effectLst/>
                <a:latin typeface="Söhne"/>
              </a:rPr>
              <a:t>DURING WORKOUTS </a:t>
            </a:r>
            <a:r>
              <a:rPr lang="en-US" b="0" i="0" dirty="0">
                <a:effectLst/>
                <a:latin typeface="Söhne"/>
              </a:rPr>
              <a:t>OR PHYSICAL ACTIVITIES CAN BE AN EFFECTIVE MARKETING STRATEGY.</a:t>
            </a:r>
          </a:p>
          <a:p>
            <a:pPr algn="l"/>
            <a:endParaRPr lang="en-US" b="0" i="0" dirty="0">
              <a:effectLst/>
              <a:latin typeface="Söhne"/>
            </a:endParaRPr>
          </a:p>
          <a:p>
            <a:pPr algn="l"/>
            <a:r>
              <a:rPr lang="en-US" b="1" i="0" dirty="0">
                <a:solidFill>
                  <a:srgbClr val="FF0000"/>
                </a:solidFill>
                <a:effectLst/>
                <a:latin typeface="Söhne"/>
              </a:rPr>
              <a:t>PROMOTING</a:t>
            </a:r>
            <a:r>
              <a:rPr lang="en-US" b="0" i="0" dirty="0">
                <a:effectLst/>
                <a:latin typeface="Söhne"/>
              </a:rPr>
              <a:t> THE </a:t>
            </a:r>
            <a:r>
              <a:rPr lang="en-US" b="1" i="0" dirty="0">
                <a:solidFill>
                  <a:srgbClr val="FF0000"/>
                </a:solidFill>
                <a:effectLst/>
                <a:latin typeface="Söhne"/>
              </a:rPr>
              <a:t>BENEFITS</a:t>
            </a:r>
            <a:r>
              <a:rPr lang="en-US" b="0" i="0" dirty="0">
                <a:effectLst/>
                <a:latin typeface="Söhne"/>
              </a:rPr>
              <a:t> OF ENERGY DRINKS IN </a:t>
            </a:r>
            <a:r>
              <a:rPr lang="en-US" b="1" i="0" dirty="0">
                <a:solidFill>
                  <a:srgbClr val="FF0000"/>
                </a:solidFill>
                <a:effectLst/>
                <a:latin typeface="Söhne"/>
              </a:rPr>
              <a:t>SUPPORTING COGNITIVE PERFORMANCE </a:t>
            </a:r>
            <a:r>
              <a:rPr lang="en-US" b="0" i="0" dirty="0">
                <a:effectLst/>
                <a:latin typeface="Söhne"/>
              </a:rPr>
              <a:t>AND </a:t>
            </a:r>
            <a:r>
              <a:rPr lang="en-US" b="1" i="0" dirty="0">
                <a:solidFill>
                  <a:srgbClr val="FF0000"/>
                </a:solidFill>
                <a:effectLst/>
                <a:latin typeface="Söhne"/>
              </a:rPr>
              <a:t>IMPROVED FOCUS </a:t>
            </a:r>
            <a:r>
              <a:rPr lang="en-US" b="0" i="0" dirty="0">
                <a:effectLst/>
                <a:latin typeface="Söhne"/>
              </a:rPr>
              <a:t>CAN RESONATE WITH THIS </a:t>
            </a:r>
            <a:r>
              <a:rPr lang="en-US" b="1" i="0" dirty="0">
                <a:solidFill>
                  <a:srgbClr val="FF0000"/>
                </a:solidFill>
                <a:effectLst/>
                <a:latin typeface="Söhne"/>
              </a:rPr>
              <a:t>TARGET AUDIENCE</a:t>
            </a:r>
            <a:r>
              <a:rPr lang="en-US" b="0" i="0" dirty="0">
                <a:effectLst/>
                <a:latin typeface="Söhne"/>
              </a:rPr>
              <a:t>.</a:t>
            </a:r>
          </a:p>
        </p:txBody>
      </p:sp>
    </p:spTree>
    <p:extLst>
      <p:ext uri="{BB962C8B-B14F-4D97-AF65-F5344CB8AC3E}">
        <p14:creationId xmlns:p14="http://schemas.microsoft.com/office/powerpoint/2010/main" val="80683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1EA4E9-63C4-299F-09F3-49C26D8005E0}"/>
              </a:ext>
            </a:extLst>
          </p:cNvPr>
          <p:cNvSpPr txBox="1"/>
          <p:nvPr/>
        </p:nvSpPr>
        <p:spPr>
          <a:xfrm>
            <a:off x="0" y="226448"/>
            <a:ext cx="12191999" cy="830997"/>
          </a:xfrm>
          <a:prstGeom prst="rect">
            <a:avLst/>
          </a:prstGeom>
          <a:noFill/>
        </p:spPr>
        <p:txBody>
          <a:bodyPr wrap="square">
            <a:spAutoFit/>
          </a:bodyPr>
          <a:lstStyle/>
          <a:p>
            <a:r>
              <a:rPr lang="en-US" sz="2400" b="1" dirty="0"/>
              <a:t>C) </a:t>
            </a:r>
            <a:r>
              <a:rPr lang="en-US" sz="2400" b="1" u="sng" dirty="0"/>
              <a:t>What factors influence respondent purchase decisions, such as price range and limited edition packaging</a:t>
            </a:r>
            <a:r>
              <a:rPr lang="en-US" sz="2400" b="1" dirty="0"/>
              <a:t>? </a:t>
            </a:r>
            <a:endParaRPr lang="en-IN" sz="2400" b="1" dirty="0"/>
          </a:p>
        </p:txBody>
      </p:sp>
      <p:pic>
        <p:nvPicPr>
          <p:cNvPr id="4" name="Picture 3">
            <a:extLst>
              <a:ext uri="{FF2B5EF4-FFF2-40B4-BE49-F238E27FC236}">
                <a16:creationId xmlns:a16="http://schemas.microsoft.com/office/drawing/2014/main" id="{BE3F58BB-8F54-F035-F357-D127A2FBFC88}"/>
              </a:ext>
            </a:extLst>
          </p:cNvPr>
          <p:cNvPicPr>
            <a:picLocks noChangeAspect="1"/>
          </p:cNvPicPr>
          <p:nvPr/>
        </p:nvPicPr>
        <p:blipFill rotWithShape="1">
          <a:blip r:embed="rId2"/>
          <a:srcRect l="2711" t="19363" r="25623" b="10290"/>
          <a:stretch/>
        </p:blipFill>
        <p:spPr>
          <a:xfrm>
            <a:off x="6497515" y="896816"/>
            <a:ext cx="5618284" cy="2778370"/>
          </a:xfrm>
          <a:prstGeom prst="rect">
            <a:avLst/>
          </a:prstGeom>
        </p:spPr>
      </p:pic>
      <p:pic>
        <p:nvPicPr>
          <p:cNvPr id="6" name="Picture 5">
            <a:extLst>
              <a:ext uri="{FF2B5EF4-FFF2-40B4-BE49-F238E27FC236}">
                <a16:creationId xmlns:a16="http://schemas.microsoft.com/office/drawing/2014/main" id="{DBD2E4E8-0F5B-8574-AAC9-9829804B5D12}"/>
              </a:ext>
            </a:extLst>
          </p:cNvPr>
          <p:cNvPicPr>
            <a:picLocks noChangeAspect="1"/>
          </p:cNvPicPr>
          <p:nvPr/>
        </p:nvPicPr>
        <p:blipFill rotWithShape="1">
          <a:blip r:embed="rId3"/>
          <a:srcRect l="2606" t="18923" r="25651" b="9675"/>
          <a:stretch/>
        </p:blipFill>
        <p:spPr>
          <a:xfrm>
            <a:off x="6497515" y="3747675"/>
            <a:ext cx="5618284" cy="2883877"/>
          </a:xfrm>
          <a:prstGeom prst="rect">
            <a:avLst/>
          </a:prstGeom>
        </p:spPr>
      </p:pic>
      <p:sp>
        <p:nvSpPr>
          <p:cNvPr id="2" name="TextBox 1">
            <a:extLst>
              <a:ext uri="{FF2B5EF4-FFF2-40B4-BE49-F238E27FC236}">
                <a16:creationId xmlns:a16="http://schemas.microsoft.com/office/drawing/2014/main" id="{DFCD6AC4-89F0-115B-A460-50546549ABB4}"/>
              </a:ext>
            </a:extLst>
          </p:cNvPr>
          <p:cNvSpPr txBox="1"/>
          <p:nvPr/>
        </p:nvSpPr>
        <p:spPr>
          <a:xfrm>
            <a:off x="237390" y="1529862"/>
            <a:ext cx="5978772" cy="2031325"/>
          </a:xfrm>
          <a:prstGeom prst="rect">
            <a:avLst/>
          </a:prstGeom>
          <a:noFill/>
          <a:ln w="28575">
            <a:solidFill>
              <a:schemeClr val="tx1"/>
            </a:solidFill>
          </a:ln>
        </p:spPr>
        <p:txBody>
          <a:bodyPr wrap="square" rtlCol="0">
            <a:spAutoFit/>
          </a:bodyPr>
          <a:lstStyle/>
          <a:p>
            <a:pPr algn="just"/>
            <a:r>
              <a:rPr lang="en-US" b="1" dirty="0"/>
              <a:t>HIGHLIGHTS : -</a:t>
            </a:r>
          </a:p>
          <a:p>
            <a:pPr algn="just"/>
            <a:r>
              <a:rPr lang="en-US" b="1" dirty="0">
                <a:solidFill>
                  <a:srgbClr val="006600"/>
                </a:solidFill>
              </a:rPr>
              <a:t>84%</a:t>
            </a:r>
            <a:r>
              <a:rPr lang="en-US" dirty="0"/>
              <a:t> RESPONDENT PREFERS </a:t>
            </a:r>
            <a:r>
              <a:rPr lang="en-US" b="1" dirty="0">
                <a:solidFill>
                  <a:srgbClr val="006600"/>
                </a:solidFill>
              </a:rPr>
              <a:t>PRICE UNDER 150 </a:t>
            </a:r>
            <a:r>
              <a:rPr lang="en-US" dirty="0"/>
              <a:t>AND ONLY </a:t>
            </a:r>
            <a:r>
              <a:rPr lang="en-US" b="1" dirty="0">
                <a:solidFill>
                  <a:srgbClr val="006600"/>
                </a:solidFill>
              </a:rPr>
              <a:t>16%</a:t>
            </a:r>
            <a:r>
              <a:rPr lang="en-US" dirty="0"/>
              <a:t> SAYS </a:t>
            </a:r>
            <a:r>
              <a:rPr lang="en-US" b="1" dirty="0">
                <a:solidFill>
                  <a:srgbClr val="006600"/>
                </a:solidFill>
              </a:rPr>
              <a:t>ABOVE 150 </a:t>
            </a:r>
            <a:r>
              <a:rPr lang="en-US" dirty="0"/>
              <a:t>IS FINE.</a:t>
            </a:r>
          </a:p>
          <a:p>
            <a:pPr algn="just"/>
            <a:r>
              <a:rPr lang="en-US" dirty="0"/>
              <a:t>   </a:t>
            </a:r>
          </a:p>
          <a:p>
            <a:pPr algn="just"/>
            <a:r>
              <a:rPr lang="en-US" dirty="0"/>
              <a:t>THOSE WHO PREFERS LIMITED EDITION PACKAGING,85% PREFERS PRICE UNDER 150 AND 58% PREFERS PRICE UNDER 100.  </a:t>
            </a:r>
          </a:p>
        </p:txBody>
      </p:sp>
      <p:sp>
        <p:nvSpPr>
          <p:cNvPr id="5" name="TextBox 4">
            <a:extLst>
              <a:ext uri="{FF2B5EF4-FFF2-40B4-BE49-F238E27FC236}">
                <a16:creationId xmlns:a16="http://schemas.microsoft.com/office/drawing/2014/main" id="{89BDDF04-E1AE-920C-1EE8-84FE31D55B2F}"/>
              </a:ext>
            </a:extLst>
          </p:cNvPr>
          <p:cNvSpPr txBox="1"/>
          <p:nvPr/>
        </p:nvSpPr>
        <p:spPr>
          <a:xfrm>
            <a:off x="237390" y="3747675"/>
            <a:ext cx="5750172" cy="2585323"/>
          </a:xfrm>
          <a:prstGeom prst="rect">
            <a:avLst/>
          </a:prstGeom>
          <a:noFill/>
          <a:ln w="28575">
            <a:solidFill>
              <a:schemeClr val="tx1"/>
            </a:solidFill>
          </a:ln>
        </p:spPr>
        <p:txBody>
          <a:bodyPr wrap="square" rtlCol="0">
            <a:spAutoFit/>
          </a:bodyPr>
          <a:lstStyle/>
          <a:p>
            <a:pPr algn="just"/>
            <a:r>
              <a:rPr lang="en-US" b="1" dirty="0"/>
              <a:t>INSIGHTS :-</a:t>
            </a:r>
          </a:p>
          <a:p>
            <a:pPr algn="just"/>
            <a:r>
              <a:rPr lang="en-US" b="0" i="0" dirty="0">
                <a:effectLst/>
                <a:latin typeface="Söhne"/>
              </a:rPr>
              <a:t>THE SIGNIFICANCE OF </a:t>
            </a:r>
            <a:r>
              <a:rPr lang="en-US" b="1" i="0" dirty="0">
                <a:solidFill>
                  <a:srgbClr val="FF0000"/>
                </a:solidFill>
                <a:effectLst/>
                <a:latin typeface="Söhne"/>
              </a:rPr>
              <a:t>PRICE SENSITIVITY </a:t>
            </a:r>
            <a:r>
              <a:rPr lang="en-US" b="0" i="0" dirty="0">
                <a:effectLst/>
                <a:latin typeface="Söhne"/>
              </a:rPr>
              <a:t>IN THE ENERGY DRINK </a:t>
            </a:r>
            <a:r>
              <a:rPr lang="en-US" b="1" i="0" dirty="0">
                <a:solidFill>
                  <a:srgbClr val="FF0000"/>
                </a:solidFill>
                <a:effectLst/>
                <a:latin typeface="Söhne"/>
              </a:rPr>
              <a:t>MARKET</a:t>
            </a:r>
            <a:r>
              <a:rPr lang="en-US" b="0" i="0" dirty="0">
                <a:effectLst/>
                <a:latin typeface="Söhne"/>
              </a:rPr>
              <a:t> AND THE NEED TO </a:t>
            </a:r>
            <a:r>
              <a:rPr lang="en-US" b="1" i="0" dirty="0">
                <a:solidFill>
                  <a:srgbClr val="FF0000"/>
                </a:solidFill>
                <a:effectLst/>
                <a:latin typeface="Söhne"/>
              </a:rPr>
              <a:t>ALIGN PRICING STRATEGIES WITH CONSUMER PREFERENCES</a:t>
            </a:r>
            <a:r>
              <a:rPr lang="en-US" b="0" i="0" dirty="0">
                <a:effectLst/>
                <a:latin typeface="Söhne"/>
              </a:rPr>
              <a:t>.</a:t>
            </a:r>
          </a:p>
          <a:p>
            <a:pPr algn="just"/>
            <a:endParaRPr lang="en-US" b="0" i="0" dirty="0">
              <a:effectLst/>
              <a:latin typeface="Söhne"/>
            </a:endParaRPr>
          </a:p>
          <a:p>
            <a:pPr algn="just"/>
            <a:r>
              <a:rPr lang="en-US" b="0" i="0" dirty="0">
                <a:effectLst/>
                <a:latin typeface="Söhne"/>
              </a:rPr>
              <a:t>ADDITIONALLY, IT </a:t>
            </a:r>
            <a:r>
              <a:rPr lang="en-US" b="1" i="0" dirty="0">
                <a:solidFill>
                  <a:srgbClr val="FF0000"/>
                </a:solidFill>
                <a:effectLst/>
                <a:latin typeface="Söhne"/>
              </a:rPr>
              <a:t>EMPHASIZES THE POTENTIAL SYNERGY </a:t>
            </a:r>
            <a:r>
              <a:rPr lang="en-US" b="0" i="0" dirty="0">
                <a:effectLst/>
                <a:latin typeface="Söhne"/>
              </a:rPr>
              <a:t>BETWEEN </a:t>
            </a:r>
            <a:r>
              <a:rPr lang="en-US" b="1" i="0" dirty="0">
                <a:solidFill>
                  <a:srgbClr val="FF0000"/>
                </a:solidFill>
                <a:effectLst/>
                <a:latin typeface="Söhne"/>
              </a:rPr>
              <a:t>LIMITED EDITION PACKAGING </a:t>
            </a:r>
            <a:r>
              <a:rPr lang="en-US" b="0" i="0" dirty="0">
                <a:effectLst/>
                <a:latin typeface="Söhne"/>
              </a:rPr>
              <a:t>AND </a:t>
            </a:r>
            <a:r>
              <a:rPr lang="en-US" b="1" i="0" dirty="0">
                <a:solidFill>
                  <a:srgbClr val="FF0000"/>
                </a:solidFill>
                <a:effectLst/>
                <a:latin typeface="Söhne"/>
              </a:rPr>
              <a:t>AFFORDABLE PRICING TO ENHANCE CONSUMER </a:t>
            </a:r>
            <a:r>
              <a:rPr lang="en-US" b="0" i="0" dirty="0">
                <a:effectLst/>
                <a:latin typeface="Söhne"/>
              </a:rPr>
              <a:t>INTEREST AND DRIVE PURCHASE DECISIONS.</a:t>
            </a:r>
            <a:r>
              <a:rPr lang="en-US" b="1" dirty="0"/>
              <a:t> </a:t>
            </a:r>
          </a:p>
        </p:txBody>
      </p:sp>
    </p:spTree>
    <p:extLst>
      <p:ext uri="{BB962C8B-B14F-4D97-AF65-F5344CB8AC3E}">
        <p14:creationId xmlns:p14="http://schemas.microsoft.com/office/powerpoint/2010/main" val="46332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E2C653-EAFB-0C2A-5F9D-E641F9599761}"/>
              </a:ext>
            </a:extLst>
          </p:cNvPr>
          <p:cNvSpPr>
            <a:spLocks noGrp="1"/>
          </p:cNvSpPr>
          <p:nvPr>
            <p:ph idx="1"/>
          </p:nvPr>
        </p:nvSpPr>
        <p:spPr>
          <a:xfrm>
            <a:off x="0" y="1631072"/>
            <a:ext cx="6691009" cy="4331984"/>
          </a:xfrm>
          <a:noFill/>
        </p:spPr>
        <p:txBody>
          <a:bodyPr>
            <a:noAutofit/>
          </a:bodyPr>
          <a:lstStyle/>
          <a:p>
            <a:pPr>
              <a:lnSpc>
                <a:spcPct val="100000"/>
              </a:lnSpc>
              <a:buFont typeface="Wingdings" panose="05000000000000000000" pitchFamily="2" charset="2"/>
              <a:buChar char="Ø"/>
            </a:pPr>
            <a:r>
              <a:rPr lang="en-US" sz="4000" b="1" dirty="0"/>
              <a:t>INTRODUCTION</a:t>
            </a:r>
          </a:p>
          <a:p>
            <a:pPr>
              <a:lnSpc>
                <a:spcPct val="100000"/>
              </a:lnSpc>
              <a:buFont typeface="Wingdings" panose="05000000000000000000" pitchFamily="2" charset="2"/>
              <a:buChar char="Ø"/>
            </a:pPr>
            <a:r>
              <a:rPr lang="en-US" sz="4000" b="1" dirty="0"/>
              <a:t>METHODOLOGY OF SURVEY</a:t>
            </a:r>
          </a:p>
          <a:p>
            <a:pPr>
              <a:lnSpc>
                <a:spcPct val="100000"/>
              </a:lnSpc>
              <a:buFont typeface="Wingdings" panose="05000000000000000000" pitchFamily="2" charset="2"/>
              <a:buChar char="Ø"/>
            </a:pPr>
            <a:r>
              <a:rPr lang="en-US" sz="4000" b="1" dirty="0"/>
              <a:t>PRIMARY INSIGHTS</a:t>
            </a:r>
          </a:p>
          <a:p>
            <a:pPr>
              <a:lnSpc>
                <a:spcPct val="100000"/>
              </a:lnSpc>
              <a:buFont typeface="Wingdings" panose="05000000000000000000" pitchFamily="2" charset="2"/>
              <a:buChar char="Ø"/>
            </a:pPr>
            <a:r>
              <a:rPr lang="en-US" sz="4000" b="1" dirty="0"/>
              <a:t>SECONDARY INSIGHTS</a:t>
            </a:r>
          </a:p>
          <a:p>
            <a:pPr>
              <a:lnSpc>
                <a:spcPct val="100000"/>
              </a:lnSpc>
              <a:buFont typeface="Wingdings" panose="05000000000000000000" pitchFamily="2" charset="2"/>
              <a:buChar char="Ø"/>
            </a:pPr>
            <a:r>
              <a:rPr lang="en-US" sz="4000" b="1" dirty="0"/>
              <a:t>CONCLUSION</a:t>
            </a:r>
          </a:p>
          <a:p>
            <a:pPr>
              <a:lnSpc>
                <a:spcPct val="100000"/>
              </a:lnSpc>
              <a:buFont typeface="Wingdings" panose="05000000000000000000" pitchFamily="2" charset="2"/>
              <a:buChar char="Ø"/>
            </a:pPr>
            <a:r>
              <a:rPr lang="en-US" sz="4000" b="1" dirty="0"/>
              <a:t>RECOMMENDATION</a:t>
            </a:r>
            <a:endParaRPr lang="en-IN" sz="4000" b="1" dirty="0"/>
          </a:p>
        </p:txBody>
      </p:sp>
      <p:sp>
        <p:nvSpPr>
          <p:cNvPr id="4" name="Title 1">
            <a:extLst>
              <a:ext uri="{FF2B5EF4-FFF2-40B4-BE49-F238E27FC236}">
                <a16:creationId xmlns:a16="http://schemas.microsoft.com/office/drawing/2014/main" id="{9F5D37A3-7084-90C6-24B7-7017FA4F27F7}"/>
              </a:ext>
            </a:extLst>
          </p:cNvPr>
          <p:cNvSpPr txBox="1">
            <a:spLocks/>
          </p:cNvSpPr>
          <p:nvPr/>
        </p:nvSpPr>
        <p:spPr>
          <a:xfrm>
            <a:off x="0" y="465003"/>
            <a:ext cx="9759462" cy="848213"/>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CONTENT</a:t>
            </a:r>
          </a:p>
        </p:txBody>
      </p:sp>
    </p:spTree>
    <p:extLst>
      <p:ext uri="{BB962C8B-B14F-4D97-AF65-F5344CB8AC3E}">
        <p14:creationId xmlns:p14="http://schemas.microsoft.com/office/powerpoint/2010/main" val="1100901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B0DF6B-5403-FEA0-6FF4-F74DC7BCDD2F}"/>
              </a:ext>
            </a:extLst>
          </p:cNvPr>
          <p:cNvSpPr txBox="1">
            <a:spLocks/>
          </p:cNvSpPr>
          <p:nvPr/>
        </p:nvSpPr>
        <p:spPr>
          <a:xfrm>
            <a:off x="0" y="169298"/>
            <a:ext cx="4007796" cy="529992"/>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Product Development</a:t>
            </a:r>
          </a:p>
          <a:p>
            <a:endParaRPr lang="en-IN" sz="2800" b="1" dirty="0"/>
          </a:p>
        </p:txBody>
      </p:sp>
      <p:sp>
        <p:nvSpPr>
          <p:cNvPr id="6" name="TextBox 5">
            <a:extLst>
              <a:ext uri="{FF2B5EF4-FFF2-40B4-BE49-F238E27FC236}">
                <a16:creationId xmlns:a16="http://schemas.microsoft.com/office/drawing/2014/main" id="{A0F590BF-34FC-6261-D5E9-8977E175D6C5}"/>
              </a:ext>
            </a:extLst>
          </p:cNvPr>
          <p:cNvSpPr txBox="1"/>
          <p:nvPr/>
        </p:nvSpPr>
        <p:spPr>
          <a:xfrm>
            <a:off x="80252" y="858746"/>
            <a:ext cx="12111747" cy="830997"/>
          </a:xfrm>
          <a:prstGeom prst="rect">
            <a:avLst/>
          </a:prstGeom>
          <a:noFill/>
        </p:spPr>
        <p:txBody>
          <a:bodyPr wrap="square">
            <a:spAutoFit/>
          </a:bodyPr>
          <a:lstStyle/>
          <a:p>
            <a:r>
              <a:rPr lang="en-US" sz="2400" b="1" dirty="0"/>
              <a:t>A) </a:t>
            </a:r>
            <a:r>
              <a:rPr lang="en-US" sz="2400" b="1" u="sng" dirty="0"/>
              <a:t>Which area of business should we focus more on our product development</a:t>
            </a:r>
            <a:r>
              <a:rPr lang="en-US" sz="2400" b="1" dirty="0"/>
              <a:t>? (Branding/taste/availability)</a:t>
            </a:r>
            <a:endParaRPr lang="en-IN" sz="2400" b="1" dirty="0"/>
          </a:p>
        </p:txBody>
      </p:sp>
      <p:sp>
        <p:nvSpPr>
          <p:cNvPr id="3" name="TextBox 2">
            <a:extLst>
              <a:ext uri="{FF2B5EF4-FFF2-40B4-BE49-F238E27FC236}">
                <a16:creationId xmlns:a16="http://schemas.microsoft.com/office/drawing/2014/main" id="{61715AA1-DAE4-7A0E-223F-9A15255B49CF}"/>
              </a:ext>
            </a:extLst>
          </p:cNvPr>
          <p:cNvSpPr txBox="1"/>
          <p:nvPr/>
        </p:nvSpPr>
        <p:spPr>
          <a:xfrm>
            <a:off x="202223" y="1849199"/>
            <a:ext cx="11922369" cy="3139321"/>
          </a:xfrm>
          <a:prstGeom prst="rect">
            <a:avLst/>
          </a:prstGeom>
          <a:noFill/>
          <a:ln w="12700">
            <a:solidFill>
              <a:schemeClr val="tx1"/>
            </a:solidFill>
          </a:ln>
        </p:spPr>
        <p:txBody>
          <a:bodyPr wrap="square">
            <a:spAutoFit/>
          </a:bodyPr>
          <a:lstStyle/>
          <a:p>
            <a:pPr algn="l"/>
            <a:r>
              <a:rPr lang="en-US" b="1" i="0" dirty="0">
                <a:effectLst/>
                <a:latin typeface="Söhne"/>
              </a:rPr>
              <a:t>Brand Reputation: </a:t>
            </a:r>
            <a:r>
              <a:rPr lang="en-US" b="0" i="0" dirty="0">
                <a:effectLst/>
                <a:latin typeface="Söhne"/>
              </a:rPr>
              <a:t>Addressing brand reputation is crucial, as approximately 26.5% of people choose other brands due to brand reputation. Investing in strategies that enhance brand image, such as transparency, quality assurance, and effective communication, can help improve customer trust and loyalty.</a:t>
            </a:r>
          </a:p>
          <a:p>
            <a:pPr algn="l"/>
            <a:endParaRPr lang="en-US" b="0" i="0" dirty="0">
              <a:effectLst/>
              <a:latin typeface="Söhne"/>
            </a:endParaRPr>
          </a:p>
          <a:p>
            <a:pPr algn="l"/>
            <a:r>
              <a:rPr lang="en-US" b="1" i="0" dirty="0">
                <a:effectLst/>
                <a:latin typeface="Söhne"/>
              </a:rPr>
              <a:t>Taste: </a:t>
            </a:r>
            <a:r>
              <a:rPr lang="en-US" b="0" i="0" dirty="0">
                <a:effectLst/>
                <a:latin typeface="Söhne"/>
              </a:rPr>
              <a:t>The data reveals that around 20% of respondents choose a product based on taste. Therefore, focusing on continuously improving and refining the taste of the drink through taste tests, gathering consumer feedback, and making necessary adjustments can contribute to better customer satisfaction and increased market appeal.</a:t>
            </a:r>
          </a:p>
          <a:p>
            <a:pPr algn="l"/>
            <a:endParaRPr lang="en-US" b="0" i="0" dirty="0">
              <a:effectLst/>
              <a:latin typeface="Söhne"/>
            </a:endParaRPr>
          </a:p>
          <a:p>
            <a:pPr algn="l"/>
            <a:r>
              <a:rPr lang="en-US" b="1" i="0" dirty="0">
                <a:effectLst/>
                <a:latin typeface="Söhne"/>
              </a:rPr>
              <a:t>Availability: </a:t>
            </a:r>
            <a:r>
              <a:rPr lang="en-US" b="0" i="0" dirty="0">
                <a:effectLst/>
                <a:latin typeface="Söhne"/>
              </a:rPr>
              <a:t>Availability is another factor influencing consumer choices, with 19% of respondents citing it as a reason for choosing other brands. Ensuring widespread availability through robust distribution channels, efficient supply chain management, and partnerships with supermarkets and online retailers can help capture and retain customers.</a:t>
            </a:r>
          </a:p>
        </p:txBody>
      </p:sp>
    </p:spTree>
    <p:extLst>
      <p:ext uri="{BB962C8B-B14F-4D97-AF65-F5344CB8AC3E}">
        <p14:creationId xmlns:p14="http://schemas.microsoft.com/office/powerpoint/2010/main" val="3601573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2289-A0FB-EBA0-C035-A4DED7087947}"/>
              </a:ext>
            </a:extLst>
          </p:cNvPr>
          <p:cNvSpPr txBox="1">
            <a:spLocks/>
          </p:cNvSpPr>
          <p:nvPr/>
        </p:nvSpPr>
        <p:spPr>
          <a:xfrm>
            <a:off x="838200" y="2766219"/>
            <a:ext cx="10515600" cy="1017842"/>
          </a:xfrm>
          <a:prstGeom prst="rect">
            <a:avLst/>
          </a:prstGeom>
          <a:ln w="57150">
            <a:solidFill>
              <a:schemeClr val="tx1">
                <a:lumMod val="95000"/>
                <a:lumOff val="5000"/>
              </a:schemeClr>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Constantia" panose="02030602050306030303" pitchFamily="18" charset="0"/>
              </a:rPr>
              <a:t>SECONDARY INSIGHTS</a:t>
            </a:r>
            <a:endParaRPr lang="en-IN" sz="6000" b="1" dirty="0">
              <a:latin typeface="Constantia" panose="02030602050306030303" pitchFamily="18" charset="0"/>
            </a:endParaRPr>
          </a:p>
        </p:txBody>
      </p:sp>
    </p:spTree>
    <p:extLst>
      <p:ext uri="{BB962C8B-B14F-4D97-AF65-F5344CB8AC3E}">
        <p14:creationId xmlns:p14="http://schemas.microsoft.com/office/powerpoint/2010/main" val="1599606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5518C3-65A9-04CF-CF0A-4151C2E0C216}"/>
              </a:ext>
            </a:extLst>
          </p:cNvPr>
          <p:cNvSpPr txBox="1"/>
          <p:nvPr/>
        </p:nvSpPr>
        <p:spPr>
          <a:xfrm>
            <a:off x="0" y="306580"/>
            <a:ext cx="8733007" cy="461665"/>
          </a:xfrm>
          <a:prstGeom prst="rect">
            <a:avLst/>
          </a:prstGeom>
          <a:noFill/>
        </p:spPr>
        <p:txBody>
          <a:bodyPr wrap="square">
            <a:spAutoFit/>
          </a:bodyPr>
          <a:lstStyle/>
          <a:p>
            <a:r>
              <a:rPr lang="en-US" sz="2400" b="1" u="sng" dirty="0"/>
              <a:t>● What immediate improvements can we bring to the product? </a:t>
            </a:r>
            <a:endParaRPr lang="en-IN" sz="2400" b="1" u="sng" dirty="0"/>
          </a:p>
        </p:txBody>
      </p:sp>
      <p:sp>
        <p:nvSpPr>
          <p:cNvPr id="7" name="TextBox 6">
            <a:extLst>
              <a:ext uri="{FF2B5EF4-FFF2-40B4-BE49-F238E27FC236}">
                <a16:creationId xmlns:a16="http://schemas.microsoft.com/office/drawing/2014/main" id="{7E0ACD08-95D0-0D83-11AC-804104F2BF83}"/>
              </a:ext>
            </a:extLst>
          </p:cNvPr>
          <p:cNvSpPr txBox="1"/>
          <p:nvPr/>
        </p:nvSpPr>
        <p:spPr>
          <a:xfrm>
            <a:off x="404446" y="888489"/>
            <a:ext cx="11239562" cy="4401205"/>
          </a:xfrm>
          <a:prstGeom prst="rect">
            <a:avLst/>
          </a:prstGeom>
          <a:noFill/>
          <a:ln w="12700">
            <a:solidFill>
              <a:schemeClr val="tx1"/>
            </a:solidFill>
          </a:ln>
        </p:spPr>
        <p:txBody>
          <a:bodyPr wrap="square">
            <a:spAutoFit/>
          </a:bodyPr>
          <a:lstStyle/>
          <a:p>
            <a:pPr algn="l"/>
            <a:r>
              <a:rPr lang="en-US" sz="2000" b="1" i="0" dirty="0">
                <a:effectLst/>
                <a:latin typeface="Söhne"/>
              </a:rPr>
              <a:t>Addressing Brand Reputation</a:t>
            </a:r>
            <a:r>
              <a:rPr lang="en-US" sz="2000" b="0" i="0" dirty="0">
                <a:effectLst/>
                <a:latin typeface="Söhne"/>
              </a:rPr>
              <a:t>: Approximately </a:t>
            </a:r>
            <a:r>
              <a:rPr lang="en-US" sz="2000" b="1" i="0" dirty="0">
                <a:solidFill>
                  <a:srgbClr val="006600"/>
                </a:solidFill>
                <a:effectLst/>
                <a:latin typeface="Söhne"/>
              </a:rPr>
              <a:t>26.5%</a:t>
            </a:r>
            <a:r>
              <a:rPr lang="en-US" sz="2000" b="0" i="0" dirty="0">
                <a:effectLst/>
                <a:latin typeface="Söhne"/>
              </a:rPr>
              <a:t> of people </a:t>
            </a:r>
            <a:r>
              <a:rPr lang="en-US" sz="2000" b="1" i="0" dirty="0">
                <a:solidFill>
                  <a:srgbClr val="006600"/>
                </a:solidFill>
                <a:effectLst/>
                <a:latin typeface="Söhne"/>
              </a:rPr>
              <a:t>choose other brands </a:t>
            </a:r>
            <a:r>
              <a:rPr lang="en-US" sz="2000" b="0" i="0" dirty="0">
                <a:effectLst/>
                <a:latin typeface="Söhne"/>
              </a:rPr>
              <a:t>due to </a:t>
            </a:r>
            <a:r>
              <a:rPr lang="en-US" sz="2000" b="1" i="0" dirty="0">
                <a:solidFill>
                  <a:srgbClr val="006600"/>
                </a:solidFill>
                <a:effectLst/>
                <a:latin typeface="Söhne"/>
              </a:rPr>
              <a:t>brand reputation</a:t>
            </a:r>
            <a:r>
              <a:rPr lang="en-US" sz="2000" b="0" i="0" dirty="0">
                <a:effectLst/>
                <a:latin typeface="Söhne"/>
              </a:rPr>
              <a:t>. It would be </a:t>
            </a:r>
            <a:r>
              <a:rPr lang="en-US" sz="2000" b="1" i="0" dirty="0">
                <a:solidFill>
                  <a:srgbClr val="006600"/>
                </a:solidFill>
                <a:effectLst/>
                <a:latin typeface="Söhne"/>
              </a:rPr>
              <a:t>essential</a:t>
            </a:r>
            <a:r>
              <a:rPr lang="en-US" sz="2000" b="0" i="0" dirty="0">
                <a:effectLst/>
                <a:latin typeface="Söhne"/>
              </a:rPr>
              <a:t> to </a:t>
            </a:r>
            <a:r>
              <a:rPr lang="en-US" sz="2000" b="1" i="0" dirty="0">
                <a:solidFill>
                  <a:srgbClr val="006600"/>
                </a:solidFill>
                <a:effectLst/>
                <a:latin typeface="Söhne"/>
              </a:rPr>
              <a:t>evaluate and improve the brand's reputation </a:t>
            </a:r>
            <a:r>
              <a:rPr lang="en-US" sz="2000" b="0" i="0" dirty="0">
                <a:effectLst/>
                <a:latin typeface="Söhne"/>
              </a:rPr>
              <a:t>through strategies such as </a:t>
            </a:r>
            <a:r>
              <a:rPr lang="en-US" sz="2000" b="1" i="0" dirty="0">
                <a:solidFill>
                  <a:srgbClr val="006600"/>
                </a:solidFill>
                <a:effectLst/>
                <a:latin typeface="Söhne"/>
              </a:rPr>
              <a:t>transparency, quality assurance, and effective communication. </a:t>
            </a:r>
            <a:r>
              <a:rPr lang="en-US" sz="2000" b="0" i="0" dirty="0">
                <a:effectLst/>
                <a:latin typeface="Söhne"/>
              </a:rPr>
              <a:t>Building a positive brand image can help increase customer trust and loyalty, leading to a higher market share and better consumer perception.</a:t>
            </a:r>
          </a:p>
          <a:p>
            <a:pPr algn="l"/>
            <a:endParaRPr lang="en-US" sz="2000" dirty="0">
              <a:latin typeface="Söhne"/>
            </a:endParaRPr>
          </a:p>
          <a:p>
            <a:r>
              <a:rPr lang="en-US" sz="2000" b="1" i="0" dirty="0">
                <a:effectLst/>
                <a:latin typeface="Söhne"/>
              </a:rPr>
              <a:t>Packaging Innovation: </a:t>
            </a:r>
            <a:r>
              <a:rPr lang="en-US" sz="2000" b="0" i="0" dirty="0">
                <a:effectLst/>
                <a:latin typeface="Söhne"/>
              </a:rPr>
              <a:t>Given that </a:t>
            </a:r>
            <a:r>
              <a:rPr lang="en-US" sz="2000" b="1" i="0" dirty="0">
                <a:solidFill>
                  <a:srgbClr val="006600"/>
                </a:solidFill>
                <a:effectLst/>
                <a:latin typeface="Söhne"/>
              </a:rPr>
              <a:t>40%</a:t>
            </a:r>
            <a:r>
              <a:rPr lang="en-US" sz="2000" b="0" i="0" dirty="0">
                <a:effectLst/>
                <a:latin typeface="Söhne"/>
              </a:rPr>
              <a:t> of </a:t>
            </a:r>
            <a:r>
              <a:rPr lang="en-US" sz="2000" b="1" i="0" dirty="0">
                <a:solidFill>
                  <a:srgbClr val="006600"/>
                </a:solidFill>
                <a:effectLst/>
                <a:latin typeface="Söhne"/>
              </a:rPr>
              <a:t>respondents prefer compact and portable cans </a:t>
            </a:r>
            <a:r>
              <a:rPr lang="en-US" sz="2000" b="0" i="0" dirty="0">
                <a:effectLst/>
                <a:latin typeface="Söhne"/>
              </a:rPr>
              <a:t>and 30% prefer innovative bottle designs, exploring packaging innovation can help attract and engage consumers. Consider </a:t>
            </a:r>
            <a:r>
              <a:rPr lang="en-US" sz="2000" b="1" i="0" dirty="0">
                <a:solidFill>
                  <a:srgbClr val="006600"/>
                </a:solidFill>
                <a:effectLst/>
                <a:latin typeface="Söhne"/>
              </a:rPr>
              <a:t>developing packaging options</a:t>
            </a:r>
            <a:r>
              <a:rPr lang="en-US" sz="2000" b="0" i="0" dirty="0">
                <a:effectLst/>
                <a:latin typeface="Söhne"/>
              </a:rPr>
              <a:t> that are </a:t>
            </a:r>
            <a:r>
              <a:rPr lang="en-US" sz="2000" b="1" i="0" dirty="0">
                <a:solidFill>
                  <a:srgbClr val="006600"/>
                </a:solidFill>
                <a:effectLst/>
                <a:latin typeface="Söhne"/>
              </a:rPr>
              <a:t>convenient</a:t>
            </a:r>
            <a:r>
              <a:rPr lang="en-US" sz="2000" b="0" i="0" dirty="0">
                <a:effectLst/>
                <a:latin typeface="Söhne"/>
              </a:rPr>
              <a:t>, </a:t>
            </a:r>
            <a:r>
              <a:rPr lang="en-US" sz="2000" b="1" i="0" dirty="0">
                <a:solidFill>
                  <a:srgbClr val="006600"/>
                </a:solidFill>
                <a:effectLst/>
                <a:latin typeface="Söhne"/>
              </a:rPr>
              <a:t>visually appealing</a:t>
            </a:r>
            <a:r>
              <a:rPr lang="en-US" sz="2000" b="0" i="0" dirty="0">
                <a:effectLst/>
                <a:latin typeface="Söhne"/>
              </a:rPr>
              <a:t>, and </a:t>
            </a:r>
            <a:r>
              <a:rPr lang="en-US" sz="2000" b="1" i="0" dirty="0">
                <a:solidFill>
                  <a:srgbClr val="006600"/>
                </a:solidFill>
                <a:effectLst/>
                <a:latin typeface="Söhne"/>
              </a:rPr>
              <a:t>align</a:t>
            </a:r>
            <a:r>
              <a:rPr lang="en-US" sz="2000" b="0" i="0" dirty="0">
                <a:effectLst/>
                <a:latin typeface="Söhne"/>
              </a:rPr>
              <a:t> with </a:t>
            </a:r>
            <a:r>
              <a:rPr lang="en-US" sz="2000" b="1" i="0" dirty="0">
                <a:solidFill>
                  <a:srgbClr val="006600"/>
                </a:solidFill>
                <a:effectLst/>
                <a:latin typeface="Söhne"/>
              </a:rPr>
              <a:t>current market trends </a:t>
            </a:r>
            <a:r>
              <a:rPr lang="en-US" sz="2000" b="0" i="0" dirty="0">
                <a:effectLst/>
                <a:latin typeface="Söhne"/>
              </a:rPr>
              <a:t>to create a </a:t>
            </a:r>
            <a:r>
              <a:rPr lang="en-US" sz="2000" b="1" i="0" dirty="0">
                <a:solidFill>
                  <a:srgbClr val="006600"/>
                </a:solidFill>
                <a:effectLst/>
                <a:latin typeface="Söhne"/>
              </a:rPr>
              <a:t>positive impression </a:t>
            </a:r>
            <a:r>
              <a:rPr lang="en-US" sz="2000" b="0" i="0" dirty="0">
                <a:effectLst/>
                <a:latin typeface="Söhne"/>
              </a:rPr>
              <a:t>and </a:t>
            </a:r>
            <a:r>
              <a:rPr lang="en-US" sz="2000" b="1" i="0" dirty="0">
                <a:solidFill>
                  <a:srgbClr val="006600"/>
                </a:solidFill>
                <a:effectLst/>
                <a:latin typeface="Söhne"/>
              </a:rPr>
              <a:t>differentiate</a:t>
            </a:r>
            <a:r>
              <a:rPr lang="en-US" sz="2000" b="0" i="0" dirty="0">
                <a:effectLst/>
                <a:latin typeface="Söhne"/>
              </a:rPr>
              <a:t> the </a:t>
            </a:r>
            <a:r>
              <a:rPr lang="en-US" sz="2000" b="1" i="0" dirty="0">
                <a:solidFill>
                  <a:srgbClr val="006600"/>
                </a:solidFill>
                <a:effectLst/>
                <a:latin typeface="Söhne"/>
              </a:rPr>
              <a:t>product from competitors</a:t>
            </a:r>
            <a:r>
              <a:rPr lang="en-US" sz="2000" b="0" i="0" dirty="0">
                <a:effectLst/>
                <a:latin typeface="Söhne"/>
              </a:rPr>
              <a:t>.</a:t>
            </a:r>
          </a:p>
          <a:p>
            <a:pPr algn="l"/>
            <a:endParaRPr lang="en-US" sz="2000" dirty="0">
              <a:latin typeface="Söhne"/>
            </a:endParaRPr>
          </a:p>
          <a:p>
            <a:pPr algn="l"/>
            <a:r>
              <a:rPr lang="en-US" sz="2000" b="1" i="0" dirty="0">
                <a:effectLst/>
                <a:latin typeface="Söhne"/>
              </a:rPr>
              <a:t>Enhancing Taste</a:t>
            </a:r>
            <a:r>
              <a:rPr lang="en-US" sz="2000" b="0" i="0" dirty="0">
                <a:effectLst/>
                <a:latin typeface="Söhne"/>
              </a:rPr>
              <a:t>: With around </a:t>
            </a:r>
            <a:r>
              <a:rPr lang="en-US" sz="2000" b="1" i="0" dirty="0">
                <a:solidFill>
                  <a:srgbClr val="006600"/>
                </a:solidFill>
                <a:effectLst/>
                <a:latin typeface="Söhne"/>
              </a:rPr>
              <a:t>20%</a:t>
            </a:r>
            <a:r>
              <a:rPr lang="en-US" sz="2000" b="0" i="0" dirty="0">
                <a:effectLst/>
                <a:latin typeface="Söhne"/>
              </a:rPr>
              <a:t> of respondents </a:t>
            </a:r>
            <a:r>
              <a:rPr lang="en-US" sz="2000" b="1" i="0" dirty="0">
                <a:solidFill>
                  <a:srgbClr val="006600"/>
                </a:solidFill>
                <a:effectLst/>
                <a:latin typeface="Söhne"/>
              </a:rPr>
              <a:t>choosing</a:t>
            </a:r>
            <a:r>
              <a:rPr lang="en-US" sz="2000" b="0" i="0" dirty="0">
                <a:effectLst/>
                <a:latin typeface="Söhne"/>
              </a:rPr>
              <a:t> a </a:t>
            </a:r>
            <a:r>
              <a:rPr lang="en-US" sz="2000" b="1" i="0" dirty="0">
                <a:solidFill>
                  <a:srgbClr val="006600"/>
                </a:solidFill>
                <a:effectLst/>
                <a:latin typeface="Söhne"/>
              </a:rPr>
              <a:t>product based on taste</a:t>
            </a:r>
            <a:r>
              <a:rPr lang="en-US" sz="2000" b="0" i="0" dirty="0">
                <a:effectLst/>
                <a:latin typeface="Söhne"/>
              </a:rPr>
              <a:t>, it is </a:t>
            </a:r>
            <a:r>
              <a:rPr lang="en-US" sz="2000" b="1" i="0" dirty="0">
                <a:solidFill>
                  <a:srgbClr val="006600"/>
                </a:solidFill>
                <a:effectLst/>
                <a:latin typeface="Söhne"/>
              </a:rPr>
              <a:t>important</a:t>
            </a:r>
            <a:r>
              <a:rPr lang="en-US" sz="2000" b="0" i="0" dirty="0">
                <a:effectLst/>
                <a:latin typeface="Söhne"/>
              </a:rPr>
              <a:t> </a:t>
            </a:r>
            <a:r>
              <a:rPr lang="en-US" sz="2000" b="1" i="0" dirty="0">
                <a:solidFill>
                  <a:srgbClr val="006600"/>
                </a:solidFill>
                <a:effectLst/>
                <a:latin typeface="Söhne"/>
              </a:rPr>
              <a:t>to focus on continuously improving </a:t>
            </a:r>
            <a:r>
              <a:rPr lang="en-US" sz="2000" b="0" i="0" dirty="0">
                <a:effectLst/>
                <a:latin typeface="Söhne"/>
              </a:rPr>
              <a:t>and </a:t>
            </a:r>
            <a:r>
              <a:rPr lang="en-US" sz="2000" b="1" i="0" dirty="0">
                <a:solidFill>
                  <a:srgbClr val="006600"/>
                </a:solidFill>
                <a:effectLst/>
                <a:latin typeface="Söhne"/>
              </a:rPr>
              <a:t>refining the taste of the drink</a:t>
            </a:r>
            <a:r>
              <a:rPr lang="en-US" sz="2000" b="0" i="0" dirty="0">
                <a:effectLst/>
                <a:latin typeface="Söhne"/>
              </a:rPr>
              <a:t>. Conducting taste tests, gathering consumer feedback, and making necessary adjustments to enhance the flavor profile can contribute to better customer satisfaction and increased market appeal.</a:t>
            </a:r>
          </a:p>
        </p:txBody>
      </p:sp>
    </p:spTree>
    <p:extLst>
      <p:ext uri="{BB962C8B-B14F-4D97-AF65-F5344CB8AC3E}">
        <p14:creationId xmlns:p14="http://schemas.microsoft.com/office/powerpoint/2010/main" val="3839395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EF738A-1516-5C5E-8C7D-6073472A5F76}"/>
              </a:ext>
            </a:extLst>
          </p:cNvPr>
          <p:cNvSpPr txBox="1"/>
          <p:nvPr/>
        </p:nvSpPr>
        <p:spPr>
          <a:xfrm>
            <a:off x="0" y="316308"/>
            <a:ext cx="7857517" cy="461665"/>
          </a:xfrm>
          <a:prstGeom prst="rect">
            <a:avLst/>
          </a:prstGeom>
          <a:noFill/>
        </p:spPr>
        <p:txBody>
          <a:bodyPr wrap="square">
            <a:spAutoFit/>
          </a:bodyPr>
          <a:lstStyle/>
          <a:p>
            <a:r>
              <a:rPr lang="en-US" sz="2400" b="1" u="sng" dirty="0"/>
              <a:t>● What should be the ideal price of our product? </a:t>
            </a:r>
            <a:endParaRPr lang="en-IN" sz="2400" b="1" u="sng" dirty="0"/>
          </a:p>
        </p:txBody>
      </p:sp>
      <p:sp>
        <p:nvSpPr>
          <p:cNvPr id="6" name="TextBox 5">
            <a:extLst>
              <a:ext uri="{FF2B5EF4-FFF2-40B4-BE49-F238E27FC236}">
                <a16:creationId xmlns:a16="http://schemas.microsoft.com/office/drawing/2014/main" id="{55B690DB-F8D9-6BCA-0B19-A84EC5018937}"/>
              </a:ext>
            </a:extLst>
          </p:cNvPr>
          <p:cNvSpPr txBox="1"/>
          <p:nvPr/>
        </p:nvSpPr>
        <p:spPr>
          <a:xfrm>
            <a:off x="252919" y="1164530"/>
            <a:ext cx="7604598" cy="5324535"/>
          </a:xfrm>
          <a:prstGeom prst="rect">
            <a:avLst/>
          </a:prstGeom>
          <a:noFill/>
          <a:ln w="12700">
            <a:solidFill>
              <a:schemeClr val="tx1"/>
            </a:solidFill>
          </a:ln>
        </p:spPr>
        <p:txBody>
          <a:bodyPr wrap="square">
            <a:spAutoFit/>
          </a:bodyPr>
          <a:lstStyle/>
          <a:p>
            <a:r>
              <a:rPr lang="en-US" sz="2000" b="1" i="0" dirty="0">
                <a:effectLst/>
                <a:latin typeface="Söhne"/>
              </a:rPr>
              <a:t>Market Leader Pricing</a:t>
            </a:r>
            <a:r>
              <a:rPr lang="en-US" sz="2000" b="0" i="0" dirty="0">
                <a:effectLst/>
                <a:latin typeface="Söhne"/>
              </a:rPr>
              <a:t>: Considering that the </a:t>
            </a:r>
            <a:r>
              <a:rPr lang="en-US" sz="2000" b="1" i="0" dirty="0">
                <a:solidFill>
                  <a:srgbClr val="006600"/>
                </a:solidFill>
                <a:effectLst/>
                <a:latin typeface="Söhne"/>
              </a:rPr>
              <a:t>market leader, Cola-</a:t>
            </a:r>
            <a:r>
              <a:rPr lang="en-US" sz="2000" b="1" i="0" dirty="0" err="1">
                <a:solidFill>
                  <a:srgbClr val="006600"/>
                </a:solidFill>
                <a:effectLst/>
                <a:latin typeface="Söhne"/>
              </a:rPr>
              <a:t>Coka</a:t>
            </a:r>
            <a:r>
              <a:rPr lang="en-US" sz="2000" b="0" i="0" dirty="0">
                <a:effectLst/>
                <a:latin typeface="Söhne"/>
              </a:rPr>
              <a:t>, holds a </a:t>
            </a:r>
            <a:r>
              <a:rPr lang="en-US" sz="2000" b="1" i="0" dirty="0">
                <a:solidFill>
                  <a:srgbClr val="006600"/>
                </a:solidFill>
                <a:effectLst/>
                <a:latin typeface="Söhne"/>
              </a:rPr>
              <a:t>25% market share</a:t>
            </a:r>
            <a:r>
              <a:rPr lang="en-US" sz="2000" b="0" i="0" dirty="0">
                <a:effectLst/>
                <a:latin typeface="Söhne"/>
              </a:rPr>
              <a:t>, it may be beneficial to </a:t>
            </a:r>
            <a:r>
              <a:rPr lang="en-US" sz="2000" b="1" i="0" dirty="0">
                <a:solidFill>
                  <a:srgbClr val="006600"/>
                </a:solidFill>
                <a:effectLst/>
                <a:latin typeface="Söhne"/>
              </a:rPr>
              <a:t>analyze their pricing strategy and positioning</a:t>
            </a:r>
            <a:r>
              <a:rPr lang="en-US" sz="2000" b="0" i="0" dirty="0">
                <a:effectLst/>
                <a:latin typeface="Söhne"/>
              </a:rPr>
              <a:t>. Understanding their pricing practices can provide insights into competitive pricing benchmarks and help inform your own pricing decisions.</a:t>
            </a:r>
          </a:p>
          <a:p>
            <a:pPr algn="l"/>
            <a:endParaRPr lang="en-US" sz="2000" b="0" i="0" dirty="0">
              <a:effectLst/>
              <a:latin typeface="Söhne"/>
            </a:endParaRPr>
          </a:p>
          <a:p>
            <a:pPr algn="l"/>
            <a:r>
              <a:rPr lang="en-US" sz="2000" b="1" i="0" dirty="0">
                <a:effectLst/>
                <a:latin typeface="Söhne"/>
              </a:rPr>
              <a:t>Price Preference</a:t>
            </a:r>
            <a:r>
              <a:rPr lang="en-US" sz="2000" b="0" i="0" dirty="0">
                <a:effectLst/>
                <a:latin typeface="Söhne"/>
              </a:rPr>
              <a:t>: The majority of respondents </a:t>
            </a:r>
            <a:r>
              <a:rPr lang="en-US" sz="2000" b="1" i="0" dirty="0">
                <a:solidFill>
                  <a:srgbClr val="006600"/>
                </a:solidFill>
                <a:effectLst/>
                <a:latin typeface="Söhne"/>
              </a:rPr>
              <a:t>(84%) prefer a price under 150</a:t>
            </a:r>
            <a:r>
              <a:rPr lang="en-US" sz="2000" b="0" i="0" dirty="0">
                <a:effectLst/>
                <a:latin typeface="Söhne"/>
              </a:rPr>
              <a:t>, while only </a:t>
            </a:r>
            <a:r>
              <a:rPr lang="en-US" sz="2000" b="1" i="0" dirty="0">
                <a:solidFill>
                  <a:srgbClr val="006600"/>
                </a:solidFill>
                <a:effectLst/>
                <a:latin typeface="Söhne"/>
              </a:rPr>
              <a:t>16% </a:t>
            </a:r>
            <a:r>
              <a:rPr lang="en-US" sz="2000" b="0" i="0" dirty="0">
                <a:effectLst/>
                <a:latin typeface="Söhne"/>
              </a:rPr>
              <a:t>are willing to </a:t>
            </a:r>
            <a:r>
              <a:rPr lang="en-US" sz="2000" b="1" i="0" dirty="0">
                <a:solidFill>
                  <a:srgbClr val="006600"/>
                </a:solidFill>
                <a:effectLst/>
                <a:latin typeface="Söhne"/>
              </a:rPr>
              <a:t>pay above that range. </a:t>
            </a:r>
            <a:r>
              <a:rPr lang="en-US" sz="2000" b="0" i="0" dirty="0">
                <a:effectLst/>
                <a:latin typeface="Söhne"/>
              </a:rPr>
              <a:t>This suggests that setting the </a:t>
            </a:r>
            <a:r>
              <a:rPr lang="en-US" sz="2000" b="1" i="0" dirty="0">
                <a:solidFill>
                  <a:srgbClr val="006600"/>
                </a:solidFill>
                <a:effectLst/>
                <a:latin typeface="Söhne"/>
              </a:rPr>
              <a:t>price within </a:t>
            </a:r>
            <a:r>
              <a:rPr lang="en-US" sz="2000" b="0" i="0" dirty="0">
                <a:effectLst/>
                <a:latin typeface="Söhne"/>
              </a:rPr>
              <a:t>the </a:t>
            </a:r>
            <a:r>
              <a:rPr lang="en-US" sz="2000" b="1" i="0" dirty="0">
                <a:solidFill>
                  <a:srgbClr val="006600"/>
                </a:solidFill>
                <a:effectLst/>
                <a:latin typeface="Söhne"/>
              </a:rPr>
              <a:t>under 150 </a:t>
            </a:r>
            <a:r>
              <a:rPr lang="en-US" sz="2000" b="0" i="0" dirty="0">
                <a:effectLst/>
                <a:latin typeface="Söhne"/>
              </a:rPr>
              <a:t>range may align with </a:t>
            </a:r>
            <a:r>
              <a:rPr lang="en-US" sz="2000" b="1" i="0" dirty="0">
                <a:solidFill>
                  <a:srgbClr val="006600"/>
                </a:solidFill>
                <a:effectLst/>
                <a:latin typeface="Söhne"/>
              </a:rPr>
              <a:t>customer preferences and attract a larger consumer base.</a:t>
            </a:r>
          </a:p>
          <a:p>
            <a:pPr algn="l"/>
            <a:endParaRPr lang="en-US" sz="2000" dirty="0">
              <a:latin typeface="Söhne"/>
            </a:endParaRPr>
          </a:p>
          <a:p>
            <a:pPr algn="l"/>
            <a:r>
              <a:rPr lang="en-US" sz="2000" b="1" i="0" dirty="0">
                <a:effectLst/>
                <a:latin typeface="Söhne"/>
              </a:rPr>
              <a:t>Limited Edition Packaging Preference</a:t>
            </a:r>
            <a:r>
              <a:rPr lang="en-US" sz="2000" b="0" i="0" dirty="0">
                <a:effectLst/>
                <a:latin typeface="Söhne"/>
              </a:rPr>
              <a:t>: Among those who prefer limited edition packaging, 85% prefer </a:t>
            </a:r>
            <a:r>
              <a:rPr lang="en-US" sz="2000" b="1" i="0" dirty="0">
                <a:solidFill>
                  <a:srgbClr val="006600"/>
                </a:solidFill>
                <a:effectLst/>
                <a:latin typeface="Söhne"/>
              </a:rPr>
              <a:t>a price under 150 </a:t>
            </a:r>
            <a:r>
              <a:rPr lang="en-US" sz="2000" b="0" i="0" dirty="0">
                <a:effectLst/>
                <a:latin typeface="Söhne"/>
              </a:rPr>
              <a:t>and 58% prefer a price under 100. This indicates that c</a:t>
            </a:r>
            <a:r>
              <a:rPr lang="en-US" sz="2000" b="1" i="0" dirty="0">
                <a:solidFill>
                  <a:srgbClr val="006600"/>
                </a:solidFill>
                <a:effectLst/>
                <a:latin typeface="Söhne"/>
              </a:rPr>
              <a:t>ustomers </a:t>
            </a:r>
            <a:r>
              <a:rPr lang="en-US" sz="2000" b="0" i="0" dirty="0">
                <a:effectLst/>
                <a:latin typeface="Söhne"/>
              </a:rPr>
              <a:t>who are </a:t>
            </a:r>
            <a:r>
              <a:rPr lang="en-US" sz="2000" b="1" i="0" dirty="0">
                <a:solidFill>
                  <a:srgbClr val="006600"/>
                </a:solidFill>
                <a:effectLst/>
                <a:latin typeface="Söhne"/>
              </a:rPr>
              <a:t>interested </a:t>
            </a:r>
            <a:r>
              <a:rPr lang="en-US" sz="2000" b="0" i="0" dirty="0">
                <a:effectLst/>
                <a:latin typeface="Söhne"/>
              </a:rPr>
              <a:t>in </a:t>
            </a:r>
            <a:r>
              <a:rPr lang="en-US" sz="2000" b="1" i="0" dirty="0">
                <a:solidFill>
                  <a:srgbClr val="006600"/>
                </a:solidFill>
                <a:effectLst/>
                <a:latin typeface="Söhne"/>
              </a:rPr>
              <a:t>limited edition packaging may be more price-sensitive. </a:t>
            </a:r>
            <a:r>
              <a:rPr lang="en-US" sz="2000" b="0" i="0" dirty="0">
                <a:effectLst/>
                <a:latin typeface="Söhne"/>
              </a:rPr>
              <a:t>Offering competitive pricing within these ranges could appeal to this particular segment of consumers.</a:t>
            </a:r>
          </a:p>
        </p:txBody>
      </p:sp>
      <p:pic>
        <p:nvPicPr>
          <p:cNvPr id="3" name="Picture 2">
            <a:extLst>
              <a:ext uri="{FF2B5EF4-FFF2-40B4-BE49-F238E27FC236}">
                <a16:creationId xmlns:a16="http://schemas.microsoft.com/office/drawing/2014/main" id="{486F63DC-495C-3124-C895-86D364F61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671" y="1164530"/>
            <a:ext cx="3486150" cy="1314450"/>
          </a:xfrm>
          <a:prstGeom prst="rect">
            <a:avLst/>
          </a:prstGeom>
        </p:spPr>
      </p:pic>
    </p:spTree>
    <p:extLst>
      <p:ext uri="{BB962C8B-B14F-4D97-AF65-F5344CB8AC3E}">
        <p14:creationId xmlns:p14="http://schemas.microsoft.com/office/powerpoint/2010/main" val="4073708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111539-BE7E-2398-AE54-B0B58B8A5C18}"/>
              </a:ext>
            </a:extLst>
          </p:cNvPr>
          <p:cNvSpPr txBox="1"/>
          <p:nvPr/>
        </p:nvSpPr>
        <p:spPr>
          <a:xfrm>
            <a:off x="333171" y="275086"/>
            <a:ext cx="10445076" cy="461665"/>
          </a:xfrm>
          <a:prstGeom prst="rect">
            <a:avLst/>
          </a:prstGeom>
          <a:noFill/>
        </p:spPr>
        <p:txBody>
          <a:bodyPr wrap="square">
            <a:spAutoFit/>
          </a:bodyPr>
          <a:lstStyle/>
          <a:p>
            <a:r>
              <a:rPr lang="en-US" sz="2400" b="1" u="sng" dirty="0"/>
              <a:t>● What kind of marketing campaigns, offers, and discounts we can run?</a:t>
            </a:r>
            <a:endParaRPr lang="en-IN" sz="2400" b="1" u="sng" dirty="0"/>
          </a:p>
        </p:txBody>
      </p:sp>
      <p:sp>
        <p:nvSpPr>
          <p:cNvPr id="5" name="TextBox 4">
            <a:extLst>
              <a:ext uri="{FF2B5EF4-FFF2-40B4-BE49-F238E27FC236}">
                <a16:creationId xmlns:a16="http://schemas.microsoft.com/office/drawing/2014/main" id="{ADC8AEC2-3857-6E08-44F3-4C771388EFCE}"/>
              </a:ext>
            </a:extLst>
          </p:cNvPr>
          <p:cNvSpPr txBox="1"/>
          <p:nvPr/>
        </p:nvSpPr>
        <p:spPr>
          <a:xfrm>
            <a:off x="262647" y="1070044"/>
            <a:ext cx="8307422" cy="5324535"/>
          </a:xfrm>
          <a:prstGeom prst="rect">
            <a:avLst/>
          </a:prstGeom>
          <a:noFill/>
          <a:ln w="12700">
            <a:solidFill>
              <a:schemeClr val="tx1"/>
            </a:solidFill>
          </a:ln>
        </p:spPr>
        <p:txBody>
          <a:bodyPr wrap="square">
            <a:spAutoFit/>
          </a:bodyPr>
          <a:lstStyle/>
          <a:p>
            <a:r>
              <a:rPr lang="en-US" sz="2000" b="1" i="0" dirty="0">
                <a:effectLst/>
                <a:latin typeface="Söhne"/>
              </a:rPr>
              <a:t>Sports and Exercise Promotions</a:t>
            </a:r>
            <a:r>
              <a:rPr lang="en-US" sz="2000" b="0" i="0" dirty="0">
                <a:effectLst/>
                <a:latin typeface="Söhne"/>
              </a:rPr>
              <a:t>: Since </a:t>
            </a:r>
            <a:r>
              <a:rPr lang="en-US" sz="2000" b="1" i="0" dirty="0">
                <a:solidFill>
                  <a:srgbClr val="006600"/>
                </a:solidFill>
                <a:effectLst/>
                <a:latin typeface="Söhne"/>
              </a:rPr>
              <a:t>45%</a:t>
            </a:r>
            <a:r>
              <a:rPr lang="en-US" sz="2000" b="0" i="0" dirty="0">
                <a:effectLst/>
                <a:latin typeface="Söhne"/>
              </a:rPr>
              <a:t> of respondents </a:t>
            </a:r>
            <a:r>
              <a:rPr lang="en-US" sz="2000" b="1" i="0" dirty="0">
                <a:solidFill>
                  <a:srgbClr val="006600"/>
                </a:solidFill>
                <a:effectLst/>
                <a:latin typeface="Söhne"/>
              </a:rPr>
              <a:t>consume drinks </a:t>
            </a:r>
            <a:r>
              <a:rPr lang="en-US" sz="2000" b="0" i="0" dirty="0">
                <a:effectLst/>
                <a:latin typeface="Söhne"/>
              </a:rPr>
              <a:t>during </a:t>
            </a:r>
            <a:r>
              <a:rPr lang="en-US" sz="2000" b="1" i="0" dirty="0">
                <a:solidFill>
                  <a:srgbClr val="006600"/>
                </a:solidFill>
                <a:effectLst/>
                <a:latin typeface="Söhne"/>
              </a:rPr>
              <a:t>sports/exercise</a:t>
            </a:r>
            <a:r>
              <a:rPr lang="en-US" sz="2000" b="0" i="0" dirty="0">
                <a:effectLst/>
                <a:latin typeface="Söhne"/>
              </a:rPr>
              <a:t>, tailor marketing campaigns and offers specifically targeting this segment. Consider sponsorships or partnerships with </a:t>
            </a:r>
            <a:r>
              <a:rPr lang="en-US" sz="2000" b="1" i="0" dirty="0">
                <a:solidFill>
                  <a:srgbClr val="006600"/>
                </a:solidFill>
                <a:effectLst/>
                <a:latin typeface="Söhne"/>
              </a:rPr>
              <a:t>fitness centers, sports events, or athletes </a:t>
            </a:r>
            <a:r>
              <a:rPr lang="en-US" sz="2000" b="0" i="0" dirty="0">
                <a:effectLst/>
                <a:latin typeface="Söhne"/>
              </a:rPr>
              <a:t>to promote your energy drink as a </a:t>
            </a:r>
            <a:r>
              <a:rPr lang="en-US" sz="2000" b="1" i="0" dirty="0">
                <a:solidFill>
                  <a:srgbClr val="006600"/>
                </a:solidFill>
                <a:effectLst/>
                <a:latin typeface="Söhne"/>
              </a:rPr>
              <a:t>preferred choice for energy and hydration </a:t>
            </a:r>
            <a:r>
              <a:rPr lang="en-US" sz="2000" b="0" i="0" dirty="0">
                <a:effectLst/>
                <a:latin typeface="Söhne"/>
              </a:rPr>
              <a:t>during </a:t>
            </a:r>
            <a:r>
              <a:rPr lang="en-US" sz="2000" b="1" i="0" dirty="0">
                <a:solidFill>
                  <a:srgbClr val="006600"/>
                </a:solidFill>
                <a:effectLst/>
                <a:latin typeface="Söhne"/>
              </a:rPr>
              <a:t>physical activities</a:t>
            </a:r>
            <a:r>
              <a:rPr lang="en-US" sz="2000" b="0" i="0" dirty="0">
                <a:effectLst/>
                <a:latin typeface="Söhne"/>
              </a:rPr>
              <a:t>.</a:t>
            </a:r>
          </a:p>
          <a:p>
            <a:endParaRPr lang="en-US" sz="2000" b="0" i="0" dirty="0">
              <a:effectLst/>
              <a:latin typeface="Söhne"/>
            </a:endParaRPr>
          </a:p>
          <a:p>
            <a:r>
              <a:rPr lang="en-US" sz="2000" b="1" i="0" dirty="0">
                <a:effectLst/>
                <a:latin typeface="Söhne"/>
              </a:rPr>
              <a:t>Online Advertising Focus</a:t>
            </a:r>
            <a:r>
              <a:rPr lang="en-US" sz="2000" b="0" i="0" dirty="0">
                <a:effectLst/>
                <a:latin typeface="Söhne"/>
              </a:rPr>
              <a:t>: As </a:t>
            </a:r>
            <a:r>
              <a:rPr lang="en-US" sz="2000" b="1" i="0" dirty="0">
                <a:solidFill>
                  <a:srgbClr val="006600"/>
                </a:solidFill>
                <a:effectLst/>
                <a:latin typeface="Söhne"/>
              </a:rPr>
              <a:t>online ads </a:t>
            </a:r>
            <a:r>
              <a:rPr lang="en-US" sz="2000" b="0" i="0" dirty="0">
                <a:effectLst/>
                <a:latin typeface="Söhne"/>
              </a:rPr>
              <a:t>are the </a:t>
            </a:r>
            <a:r>
              <a:rPr lang="en-US" sz="2000" b="1" i="0" dirty="0">
                <a:solidFill>
                  <a:srgbClr val="006600"/>
                </a:solidFill>
                <a:effectLst/>
                <a:latin typeface="Söhne"/>
              </a:rPr>
              <a:t>most used marketing channel</a:t>
            </a:r>
            <a:r>
              <a:rPr lang="en-US" sz="2000" b="0" i="0" dirty="0">
                <a:effectLst/>
                <a:latin typeface="Söhne"/>
              </a:rPr>
              <a:t>, </a:t>
            </a:r>
            <a:r>
              <a:rPr lang="en-US" sz="2000" b="1" i="0" dirty="0">
                <a:solidFill>
                  <a:srgbClr val="006600"/>
                </a:solidFill>
                <a:effectLst/>
                <a:latin typeface="Söhne"/>
              </a:rPr>
              <a:t>allocate</a:t>
            </a:r>
            <a:r>
              <a:rPr lang="en-US" sz="2000" b="0" i="0" dirty="0">
                <a:effectLst/>
                <a:latin typeface="Söhne"/>
              </a:rPr>
              <a:t> a significant portion of your </a:t>
            </a:r>
            <a:r>
              <a:rPr lang="en-US" sz="2000" b="1" i="0" dirty="0">
                <a:solidFill>
                  <a:srgbClr val="006600"/>
                </a:solidFill>
                <a:effectLst/>
                <a:latin typeface="Söhne"/>
              </a:rPr>
              <a:t>marketing budget </a:t>
            </a:r>
            <a:r>
              <a:rPr lang="en-US" sz="2000" b="0" i="0" dirty="0">
                <a:effectLst/>
                <a:latin typeface="Söhne"/>
              </a:rPr>
              <a:t>towards </a:t>
            </a:r>
            <a:r>
              <a:rPr lang="en-US" sz="2000" b="1" i="0" dirty="0">
                <a:solidFill>
                  <a:srgbClr val="006600"/>
                </a:solidFill>
                <a:effectLst/>
                <a:latin typeface="Söhne"/>
              </a:rPr>
              <a:t>digital advertising campaigns</a:t>
            </a:r>
            <a:r>
              <a:rPr lang="en-US" sz="2000" b="0" i="0" dirty="0">
                <a:effectLst/>
                <a:latin typeface="Söhne"/>
              </a:rPr>
              <a:t>. Utilize targeted ads on social media platforms, websites, and online video platforms to reach and engage with the desired demographic effectively.</a:t>
            </a:r>
          </a:p>
          <a:p>
            <a:endParaRPr lang="en-US" sz="2000" dirty="0">
              <a:latin typeface="Söhne"/>
            </a:endParaRPr>
          </a:p>
          <a:p>
            <a:r>
              <a:rPr lang="en-US" sz="2000" b="1" i="0" dirty="0">
                <a:effectLst/>
                <a:latin typeface="Söhne"/>
              </a:rPr>
              <a:t>Limited Edition Packaging Promotion</a:t>
            </a:r>
            <a:r>
              <a:rPr lang="en-US" sz="2000" b="0" i="0" dirty="0">
                <a:effectLst/>
                <a:latin typeface="Söhne"/>
              </a:rPr>
              <a:t>: With 85% of those who </a:t>
            </a:r>
            <a:r>
              <a:rPr lang="en-US" sz="2000" b="1" i="0" dirty="0">
                <a:solidFill>
                  <a:srgbClr val="006600"/>
                </a:solidFill>
                <a:effectLst/>
                <a:latin typeface="Söhne"/>
              </a:rPr>
              <a:t>prefer limited edition packaging </a:t>
            </a:r>
            <a:r>
              <a:rPr lang="en-US" sz="2000" b="0" i="0" dirty="0">
                <a:effectLst/>
                <a:latin typeface="Söhne"/>
              </a:rPr>
              <a:t>also preferring a </a:t>
            </a:r>
            <a:r>
              <a:rPr lang="en-US" sz="2000" b="1" i="0" dirty="0">
                <a:solidFill>
                  <a:srgbClr val="006600"/>
                </a:solidFill>
                <a:effectLst/>
                <a:latin typeface="Söhne"/>
              </a:rPr>
              <a:t>price under 150</a:t>
            </a:r>
            <a:r>
              <a:rPr lang="en-US" sz="2000" b="0" i="0" dirty="0">
                <a:effectLst/>
                <a:latin typeface="Söhne"/>
              </a:rPr>
              <a:t>, you can create </a:t>
            </a:r>
            <a:r>
              <a:rPr lang="en-US" sz="2000" b="1" i="0" dirty="0">
                <a:solidFill>
                  <a:srgbClr val="006600"/>
                </a:solidFill>
                <a:effectLst/>
                <a:latin typeface="Söhne"/>
              </a:rPr>
              <a:t>special edition packaging </a:t>
            </a:r>
            <a:r>
              <a:rPr lang="en-US" sz="2000" b="0" i="0" dirty="0">
                <a:effectLst/>
                <a:latin typeface="Söhne"/>
              </a:rPr>
              <a:t>for your energy drink and promote it with attractive offers and discounts. This can </a:t>
            </a:r>
            <a:r>
              <a:rPr lang="en-US" sz="2000" b="1" i="0" dirty="0">
                <a:solidFill>
                  <a:srgbClr val="006600"/>
                </a:solidFill>
                <a:effectLst/>
                <a:latin typeface="Söhne"/>
              </a:rPr>
              <a:t>create</a:t>
            </a:r>
            <a:r>
              <a:rPr lang="en-US" sz="2000" b="0" i="0" dirty="0">
                <a:effectLst/>
                <a:latin typeface="Söhne"/>
              </a:rPr>
              <a:t> a </a:t>
            </a:r>
            <a:r>
              <a:rPr lang="en-US" sz="2000" b="1" i="0" dirty="0">
                <a:solidFill>
                  <a:srgbClr val="006600"/>
                </a:solidFill>
                <a:effectLst/>
                <a:latin typeface="Söhne"/>
              </a:rPr>
              <a:t>sense of exclusivity </a:t>
            </a:r>
            <a:r>
              <a:rPr lang="en-US" sz="2000" b="0" i="0" dirty="0">
                <a:effectLst/>
                <a:latin typeface="Söhne"/>
              </a:rPr>
              <a:t>and </a:t>
            </a:r>
            <a:r>
              <a:rPr lang="en-US" sz="2000" b="1" i="0" dirty="0">
                <a:solidFill>
                  <a:srgbClr val="006600"/>
                </a:solidFill>
                <a:effectLst/>
                <a:latin typeface="Söhne"/>
              </a:rPr>
              <a:t>encourage</a:t>
            </a:r>
            <a:r>
              <a:rPr lang="en-US" sz="2000" b="0" i="0" dirty="0">
                <a:effectLst/>
                <a:latin typeface="Söhne"/>
              </a:rPr>
              <a:t> purchases among consumers who </a:t>
            </a:r>
            <a:r>
              <a:rPr lang="en-US" sz="2000" b="1" i="0" dirty="0">
                <a:solidFill>
                  <a:srgbClr val="006600"/>
                </a:solidFill>
                <a:effectLst/>
                <a:latin typeface="Söhne"/>
              </a:rPr>
              <a:t>value unique </a:t>
            </a:r>
            <a:r>
              <a:rPr lang="en-US" sz="2000" b="0" i="0" dirty="0">
                <a:effectLst/>
                <a:latin typeface="Söhne"/>
              </a:rPr>
              <a:t>and </a:t>
            </a:r>
            <a:r>
              <a:rPr lang="en-US" sz="2000" b="1" i="0" dirty="0">
                <a:solidFill>
                  <a:srgbClr val="006600"/>
                </a:solidFill>
                <a:effectLst/>
                <a:latin typeface="Söhne"/>
              </a:rPr>
              <a:t>limited edition products</a:t>
            </a:r>
            <a:r>
              <a:rPr lang="en-US" sz="2000" b="0" i="0" dirty="0">
                <a:effectLst/>
                <a:latin typeface="Söhne"/>
              </a:rPr>
              <a:t>.</a:t>
            </a:r>
            <a:endParaRPr lang="en-IN" sz="2000" dirty="0"/>
          </a:p>
        </p:txBody>
      </p:sp>
      <p:pic>
        <p:nvPicPr>
          <p:cNvPr id="7" name="Picture 6">
            <a:extLst>
              <a:ext uri="{FF2B5EF4-FFF2-40B4-BE49-F238E27FC236}">
                <a16:creationId xmlns:a16="http://schemas.microsoft.com/office/drawing/2014/main" id="{7F162A93-D168-3227-94B9-92841CFCFA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67345" y="275086"/>
            <a:ext cx="3262008" cy="4523360"/>
          </a:xfrm>
          <a:prstGeom prst="rect">
            <a:avLst/>
          </a:prstGeom>
        </p:spPr>
      </p:pic>
    </p:spTree>
    <p:extLst>
      <p:ext uri="{BB962C8B-B14F-4D97-AF65-F5344CB8AC3E}">
        <p14:creationId xmlns:p14="http://schemas.microsoft.com/office/powerpoint/2010/main" val="50796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B659AC-2B8F-2295-FB74-94B1139DCCFB}"/>
              </a:ext>
            </a:extLst>
          </p:cNvPr>
          <p:cNvSpPr txBox="1"/>
          <p:nvPr/>
        </p:nvSpPr>
        <p:spPr>
          <a:xfrm>
            <a:off x="0" y="217443"/>
            <a:ext cx="9472310" cy="461665"/>
          </a:xfrm>
          <a:prstGeom prst="rect">
            <a:avLst/>
          </a:prstGeom>
          <a:noFill/>
        </p:spPr>
        <p:txBody>
          <a:bodyPr wrap="square">
            <a:spAutoFit/>
          </a:bodyPr>
          <a:lstStyle/>
          <a:p>
            <a:r>
              <a:rPr lang="en-US" sz="2400" b="1" u="sng" dirty="0"/>
              <a:t>● Who can be a brand ambassador, and why? </a:t>
            </a:r>
            <a:endParaRPr lang="en-IN" sz="2400" b="1" u="sng" dirty="0"/>
          </a:p>
        </p:txBody>
      </p:sp>
      <p:sp>
        <p:nvSpPr>
          <p:cNvPr id="4" name="TextBox 3">
            <a:extLst>
              <a:ext uri="{FF2B5EF4-FFF2-40B4-BE49-F238E27FC236}">
                <a16:creationId xmlns:a16="http://schemas.microsoft.com/office/drawing/2014/main" id="{D740E450-B0DE-6458-938C-1EF328A374ED}"/>
              </a:ext>
            </a:extLst>
          </p:cNvPr>
          <p:cNvSpPr txBox="1"/>
          <p:nvPr/>
        </p:nvSpPr>
        <p:spPr>
          <a:xfrm>
            <a:off x="9447583" y="3039570"/>
            <a:ext cx="1994171" cy="492443"/>
          </a:xfrm>
          <a:prstGeom prst="rect">
            <a:avLst/>
          </a:prstGeom>
          <a:noFill/>
        </p:spPr>
        <p:txBody>
          <a:bodyPr wrap="square" rtlCol="0">
            <a:spAutoFit/>
          </a:bodyPr>
          <a:lstStyle/>
          <a:p>
            <a:r>
              <a:rPr lang="en-US" sz="2600" b="1" dirty="0"/>
              <a:t>VIRAT KOHLI</a:t>
            </a:r>
            <a:endParaRPr lang="en-IN" sz="2600" b="1" dirty="0"/>
          </a:p>
        </p:txBody>
      </p:sp>
      <p:sp>
        <p:nvSpPr>
          <p:cNvPr id="6" name="TextBox 5">
            <a:extLst>
              <a:ext uri="{FF2B5EF4-FFF2-40B4-BE49-F238E27FC236}">
                <a16:creationId xmlns:a16="http://schemas.microsoft.com/office/drawing/2014/main" id="{BD177B8A-587E-1D96-81C9-723A3D812846}"/>
              </a:ext>
            </a:extLst>
          </p:cNvPr>
          <p:cNvSpPr txBox="1"/>
          <p:nvPr/>
        </p:nvSpPr>
        <p:spPr>
          <a:xfrm>
            <a:off x="70526" y="777412"/>
            <a:ext cx="8382810" cy="5016758"/>
          </a:xfrm>
          <a:prstGeom prst="rect">
            <a:avLst/>
          </a:prstGeom>
          <a:noFill/>
          <a:ln w="12700">
            <a:solidFill>
              <a:schemeClr val="tx1"/>
            </a:solidFill>
          </a:ln>
        </p:spPr>
        <p:txBody>
          <a:bodyPr wrap="square">
            <a:spAutoFit/>
          </a:bodyPr>
          <a:lstStyle/>
          <a:p>
            <a:pPr algn="l"/>
            <a:r>
              <a:rPr lang="en-US" sz="2000" b="1" i="0" dirty="0">
                <a:effectLst/>
                <a:latin typeface="Söhne"/>
              </a:rPr>
              <a:t>Demographic Alignment</a:t>
            </a:r>
            <a:r>
              <a:rPr lang="en-US" sz="2000" b="0" i="0" dirty="0">
                <a:effectLst/>
                <a:latin typeface="Söhne"/>
              </a:rPr>
              <a:t>: </a:t>
            </a:r>
            <a:r>
              <a:rPr lang="en-US" sz="2000" b="1" i="0" dirty="0">
                <a:solidFill>
                  <a:srgbClr val="006600"/>
                </a:solidFill>
                <a:effectLst/>
                <a:latin typeface="Söhne"/>
              </a:rPr>
              <a:t>Virat Kohli </a:t>
            </a:r>
            <a:r>
              <a:rPr lang="en-US" sz="2000" b="0" i="0" dirty="0">
                <a:effectLst/>
                <a:latin typeface="Söhne"/>
              </a:rPr>
              <a:t>is a prominent </a:t>
            </a:r>
            <a:r>
              <a:rPr lang="en-US" sz="2000" b="1" i="0" dirty="0">
                <a:solidFill>
                  <a:srgbClr val="006600"/>
                </a:solidFill>
                <a:effectLst/>
                <a:latin typeface="Söhne"/>
              </a:rPr>
              <a:t>Indian cricketer </a:t>
            </a:r>
            <a:r>
              <a:rPr lang="en-US" sz="2000" b="0" i="0" dirty="0">
                <a:effectLst/>
                <a:latin typeface="Söhne"/>
              </a:rPr>
              <a:t>and has a </a:t>
            </a:r>
            <a:r>
              <a:rPr lang="en-US" sz="2000" b="1" i="0" dirty="0">
                <a:solidFill>
                  <a:srgbClr val="006600"/>
                </a:solidFill>
                <a:effectLst/>
                <a:latin typeface="Söhne"/>
              </a:rPr>
              <a:t>wide fan base</a:t>
            </a:r>
            <a:r>
              <a:rPr lang="en-US" sz="2000" b="0" i="0" dirty="0">
                <a:effectLst/>
                <a:latin typeface="Söhne"/>
              </a:rPr>
              <a:t>, including both males and females. With a significant following in the </a:t>
            </a:r>
            <a:r>
              <a:rPr lang="en-US" sz="2000" b="1" i="0" dirty="0">
                <a:solidFill>
                  <a:srgbClr val="006600"/>
                </a:solidFill>
                <a:effectLst/>
                <a:latin typeface="Söhne"/>
              </a:rPr>
              <a:t>target age group </a:t>
            </a:r>
            <a:r>
              <a:rPr lang="en-US" sz="2000" b="0" i="0" dirty="0">
                <a:effectLst/>
                <a:latin typeface="Söhne"/>
              </a:rPr>
              <a:t>of </a:t>
            </a:r>
            <a:r>
              <a:rPr lang="en-US" sz="2000" b="1" i="0" dirty="0">
                <a:solidFill>
                  <a:srgbClr val="006600"/>
                </a:solidFill>
                <a:effectLst/>
                <a:latin typeface="Söhne"/>
              </a:rPr>
              <a:t>15-30, </a:t>
            </a:r>
            <a:r>
              <a:rPr lang="en-US" sz="2000" b="0" i="0" dirty="0">
                <a:effectLst/>
                <a:latin typeface="Söhne"/>
              </a:rPr>
              <a:t>his association with the brand could help establish a </a:t>
            </a:r>
            <a:r>
              <a:rPr lang="en-US" sz="2000" b="1" i="0" dirty="0">
                <a:solidFill>
                  <a:srgbClr val="006600"/>
                </a:solidFill>
                <a:effectLst/>
                <a:latin typeface="Söhne"/>
              </a:rPr>
              <a:t>strong connection with the desired audience</a:t>
            </a:r>
            <a:r>
              <a:rPr lang="en-US" sz="2000" b="0" i="0" dirty="0">
                <a:effectLst/>
                <a:latin typeface="Söhne"/>
              </a:rPr>
              <a:t>.</a:t>
            </a:r>
          </a:p>
          <a:p>
            <a:pPr algn="l"/>
            <a:endParaRPr lang="en-US" sz="2000" b="0" i="0" dirty="0">
              <a:effectLst/>
              <a:latin typeface="Söhne"/>
            </a:endParaRPr>
          </a:p>
          <a:p>
            <a:pPr algn="l"/>
            <a:r>
              <a:rPr lang="en-US" sz="2000" b="1" i="0" dirty="0">
                <a:effectLst/>
                <a:latin typeface="Söhne"/>
              </a:rPr>
              <a:t>Positive Perception of Energy Drinks: </a:t>
            </a:r>
            <a:r>
              <a:rPr lang="en-US" sz="2000" b="0" i="0" dirty="0">
                <a:effectLst/>
                <a:latin typeface="Söhne"/>
              </a:rPr>
              <a:t>As per the data, a </a:t>
            </a:r>
            <a:r>
              <a:rPr lang="en-US" sz="2000" b="1" i="0" dirty="0">
                <a:solidFill>
                  <a:srgbClr val="006600"/>
                </a:solidFill>
                <a:effectLst/>
                <a:latin typeface="Söhne"/>
              </a:rPr>
              <a:t>substantial percentage </a:t>
            </a:r>
            <a:r>
              <a:rPr lang="en-US" sz="2000" b="0" i="0" dirty="0">
                <a:effectLst/>
                <a:latin typeface="Söhne"/>
              </a:rPr>
              <a:t>of the </a:t>
            </a:r>
            <a:r>
              <a:rPr lang="en-US" sz="2000" b="1" i="0" dirty="0">
                <a:solidFill>
                  <a:srgbClr val="006600"/>
                </a:solidFill>
                <a:effectLst/>
                <a:latin typeface="Söhne"/>
              </a:rPr>
              <a:t>target audience </a:t>
            </a:r>
            <a:r>
              <a:rPr lang="en-US" sz="2000" b="0" i="0" dirty="0">
                <a:effectLst/>
                <a:latin typeface="Söhne"/>
              </a:rPr>
              <a:t>perceives energy drinks as effective and healthy. If </a:t>
            </a:r>
            <a:r>
              <a:rPr lang="en-US" sz="2000" b="1" i="0" dirty="0">
                <a:solidFill>
                  <a:srgbClr val="006600"/>
                </a:solidFill>
                <a:effectLst/>
                <a:latin typeface="Söhne"/>
              </a:rPr>
              <a:t>Virat Kohli</a:t>
            </a:r>
            <a:r>
              <a:rPr lang="en-US" sz="2000" b="0" i="0" dirty="0">
                <a:effectLst/>
                <a:latin typeface="Söhne"/>
              </a:rPr>
              <a:t> shares a </a:t>
            </a:r>
            <a:r>
              <a:rPr lang="en-US" sz="2000" b="1" i="0" dirty="0">
                <a:solidFill>
                  <a:srgbClr val="006600"/>
                </a:solidFill>
                <a:effectLst/>
                <a:latin typeface="Söhne"/>
              </a:rPr>
              <a:t>similar perception </a:t>
            </a:r>
            <a:r>
              <a:rPr lang="en-US" sz="2000" b="0" i="0" dirty="0">
                <a:effectLst/>
                <a:latin typeface="Söhne"/>
              </a:rPr>
              <a:t>or can </a:t>
            </a:r>
            <a:r>
              <a:rPr lang="en-US" sz="2000" b="1" i="0" dirty="0">
                <a:solidFill>
                  <a:srgbClr val="006600"/>
                </a:solidFill>
                <a:effectLst/>
                <a:latin typeface="Söhne"/>
              </a:rPr>
              <a:t>align</a:t>
            </a:r>
            <a:r>
              <a:rPr lang="en-US" sz="2000" b="0" i="0" dirty="0">
                <a:effectLst/>
                <a:latin typeface="Söhne"/>
              </a:rPr>
              <a:t> his messaging with the </a:t>
            </a:r>
            <a:r>
              <a:rPr lang="en-US" sz="2000" b="1" i="0" dirty="0">
                <a:solidFill>
                  <a:srgbClr val="006600"/>
                </a:solidFill>
                <a:effectLst/>
                <a:latin typeface="Söhne"/>
              </a:rPr>
              <a:t>positive aspects of energy drinks</a:t>
            </a:r>
            <a:r>
              <a:rPr lang="en-US" sz="2000" b="0" i="0" dirty="0">
                <a:effectLst/>
                <a:latin typeface="Söhne"/>
              </a:rPr>
              <a:t>, it can further reinforce the brand's image and resonate with consumers.</a:t>
            </a:r>
          </a:p>
          <a:p>
            <a:pPr algn="l"/>
            <a:endParaRPr lang="en-US" sz="2000" b="0" i="0" dirty="0">
              <a:effectLst/>
              <a:latin typeface="Söhne"/>
            </a:endParaRPr>
          </a:p>
          <a:p>
            <a:pPr algn="l"/>
            <a:r>
              <a:rPr lang="en-US" sz="2000" b="1" i="0" dirty="0">
                <a:effectLst/>
                <a:latin typeface="Söhne"/>
              </a:rPr>
              <a:t>Credibility and Influence: </a:t>
            </a:r>
            <a:r>
              <a:rPr lang="en-US" sz="2000" b="0" i="0" dirty="0">
                <a:effectLst/>
                <a:latin typeface="Söhne"/>
              </a:rPr>
              <a:t>Virat Kohli is recognized as a </a:t>
            </a:r>
            <a:r>
              <a:rPr lang="en-US" sz="2000" b="1" i="0" dirty="0">
                <a:solidFill>
                  <a:srgbClr val="006600"/>
                </a:solidFill>
                <a:effectLst/>
                <a:latin typeface="Söhne"/>
              </a:rPr>
              <a:t>successful and influential sports personality</a:t>
            </a:r>
            <a:r>
              <a:rPr lang="en-US" sz="2000" b="0" i="0" dirty="0">
                <a:effectLst/>
                <a:latin typeface="Söhne"/>
              </a:rPr>
              <a:t>, known for his </a:t>
            </a:r>
            <a:r>
              <a:rPr lang="en-US" sz="2000" b="1" i="0" dirty="0">
                <a:solidFill>
                  <a:srgbClr val="006600"/>
                </a:solidFill>
                <a:effectLst/>
                <a:latin typeface="Söhne"/>
              </a:rPr>
              <a:t>dedication, fitness, and high-performance levels</a:t>
            </a:r>
            <a:r>
              <a:rPr lang="en-US" sz="2000" b="0" i="0" dirty="0">
                <a:effectLst/>
                <a:latin typeface="Söhne"/>
              </a:rPr>
              <a:t>. His </a:t>
            </a:r>
            <a:r>
              <a:rPr lang="en-US" sz="2000" b="1" i="0" dirty="0">
                <a:solidFill>
                  <a:srgbClr val="006600"/>
                </a:solidFill>
                <a:effectLst/>
                <a:latin typeface="Söhne"/>
              </a:rPr>
              <a:t>association</a:t>
            </a:r>
            <a:r>
              <a:rPr lang="en-US" sz="2000" b="0" i="0" dirty="0">
                <a:effectLst/>
                <a:latin typeface="Söhne"/>
              </a:rPr>
              <a:t> with the brand can lend </a:t>
            </a:r>
            <a:r>
              <a:rPr lang="en-US" sz="2000" b="1" i="0" dirty="0">
                <a:solidFill>
                  <a:srgbClr val="006600"/>
                </a:solidFill>
                <a:effectLst/>
                <a:latin typeface="Söhne"/>
              </a:rPr>
              <a:t>credibility and inspire consumers</a:t>
            </a:r>
            <a:r>
              <a:rPr lang="en-US" sz="2000" b="0" i="0" dirty="0">
                <a:effectLst/>
                <a:latin typeface="Söhne"/>
              </a:rPr>
              <a:t> </a:t>
            </a:r>
            <a:r>
              <a:rPr lang="en-US" sz="2000" b="1" i="0" dirty="0">
                <a:solidFill>
                  <a:srgbClr val="006600"/>
                </a:solidFill>
                <a:effectLst/>
                <a:latin typeface="Söhne"/>
              </a:rPr>
              <a:t>to adopt </a:t>
            </a:r>
            <a:r>
              <a:rPr lang="en-US" sz="2000" b="0" i="0" dirty="0">
                <a:effectLst/>
                <a:latin typeface="Söhne"/>
              </a:rPr>
              <a:t>a </a:t>
            </a:r>
            <a:r>
              <a:rPr lang="en-US" sz="2000" b="1" i="0" dirty="0">
                <a:solidFill>
                  <a:srgbClr val="006600"/>
                </a:solidFill>
                <a:effectLst/>
                <a:latin typeface="Söhne"/>
              </a:rPr>
              <a:t>healthy and active lifestyle</a:t>
            </a:r>
            <a:r>
              <a:rPr lang="en-US" sz="2000" b="0" i="0" dirty="0">
                <a:effectLst/>
                <a:latin typeface="Söhne"/>
              </a:rPr>
              <a:t>, which aligns with the messaging of energy drinks.</a:t>
            </a:r>
          </a:p>
        </p:txBody>
      </p:sp>
      <p:pic>
        <p:nvPicPr>
          <p:cNvPr id="8" name="Picture 7">
            <a:extLst>
              <a:ext uri="{FF2B5EF4-FFF2-40B4-BE49-F238E27FC236}">
                <a16:creationId xmlns:a16="http://schemas.microsoft.com/office/drawing/2014/main" id="{D679CF95-0BF1-89DF-50D0-8C5DB5897F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06419" y="317182"/>
            <a:ext cx="2476500" cy="2619375"/>
          </a:xfrm>
          <a:prstGeom prst="rect">
            <a:avLst/>
          </a:prstGeom>
        </p:spPr>
      </p:pic>
    </p:spTree>
    <p:extLst>
      <p:ext uri="{BB962C8B-B14F-4D97-AF65-F5344CB8AC3E}">
        <p14:creationId xmlns:p14="http://schemas.microsoft.com/office/powerpoint/2010/main" val="350136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60FBB9-7757-EFC3-3BC4-A644421B90F2}"/>
              </a:ext>
            </a:extLst>
          </p:cNvPr>
          <p:cNvSpPr txBox="1"/>
          <p:nvPr/>
        </p:nvSpPr>
        <p:spPr>
          <a:xfrm>
            <a:off x="0" y="288922"/>
            <a:ext cx="9316664" cy="461665"/>
          </a:xfrm>
          <a:prstGeom prst="rect">
            <a:avLst/>
          </a:prstGeom>
          <a:noFill/>
        </p:spPr>
        <p:txBody>
          <a:bodyPr wrap="square">
            <a:spAutoFit/>
          </a:bodyPr>
          <a:lstStyle/>
          <a:p>
            <a:r>
              <a:rPr lang="en-US" sz="2400" b="1" u="sng" dirty="0"/>
              <a:t>● Who should be our target audience, and why?</a:t>
            </a:r>
            <a:endParaRPr lang="en-IN" sz="2400" b="1" u="sng" dirty="0"/>
          </a:p>
        </p:txBody>
      </p:sp>
      <p:sp>
        <p:nvSpPr>
          <p:cNvPr id="5" name="TextBox 4">
            <a:extLst>
              <a:ext uri="{FF2B5EF4-FFF2-40B4-BE49-F238E27FC236}">
                <a16:creationId xmlns:a16="http://schemas.microsoft.com/office/drawing/2014/main" id="{E827FDC5-8ED1-A0E5-A50B-5FAE35CC791F}"/>
              </a:ext>
            </a:extLst>
          </p:cNvPr>
          <p:cNvSpPr txBox="1"/>
          <p:nvPr/>
        </p:nvSpPr>
        <p:spPr>
          <a:xfrm>
            <a:off x="7512793" y="3589506"/>
            <a:ext cx="4449187" cy="523220"/>
          </a:xfrm>
          <a:prstGeom prst="rect">
            <a:avLst/>
          </a:prstGeom>
          <a:noFill/>
        </p:spPr>
        <p:txBody>
          <a:bodyPr wrap="square" rtlCol="0">
            <a:spAutoFit/>
          </a:bodyPr>
          <a:lstStyle/>
          <a:p>
            <a:r>
              <a:rPr lang="en-US" sz="2800" b="1" dirty="0"/>
              <a:t>YOUTH – MALE – TIER-1 CITY</a:t>
            </a:r>
            <a:endParaRPr lang="en-IN" sz="2800" b="1" dirty="0"/>
          </a:p>
        </p:txBody>
      </p:sp>
      <p:pic>
        <p:nvPicPr>
          <p:cNvPr id="11" name="Picture 10">
            <a:extLst>
              <a:ext uri="{FF2B5EF4-FFF2-40B4-BE49-F238E27FC236}">
                <a16:creationId xmlns:a16="http://schemas.microsoft.com/office/drawing/2014/main" id="{B211F551-1067-2AF6-C9ED-577587D09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277" y="1246600"/>
            <a:ext cx="2480553" cy="2182400"/>
          </a:xfrm>
          <a:prstGeom prst="rect">
            <a:avLst/>
          </a:prstGeom>
        </p:spPr>
      </p:pic>
      <p:pic>
        <p:nvPicPr>
          <p:cNvPr id="13" name="Picture 12">
            <a:extLst>
              <a:ext uri="{FF2B5EF4-FFF2-40B4-BE49-F238E27FC236}">
                <a16:creationId xmlns:a16="http://schemas.microsoft.com/office/drawing/2014/main" id="{4F6A894F-638F-6FA6-E649-D84C7608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834" y="1246600"/>
            <a:ext cx="2480553" cy="2182400"/>
          </a:xfrm>
          <a:prstGeom prst="rect">
            <a:avLst/>
          </a:prstGeom>
        </p:spPr>
      </p:pic>
      <p:sp>
        <p:nvSpPr>
          <p:cNvPr id="15" name="TextBox 14">
            <a:extLst>
              <a:ext uri="{FF2B5EF4-FFF2-40B4-BE49-F238E27FC236}">
                <a16:creationId xmlns:a16="http://schemas.microsoft.com/office/drawing/2014/main" id="{353D2A28-5859-986F-68DB-9E5195DE15BE}"/>
              </a:ext>
            </a:extLst>
          </p:cNvPr>
          <p:cNvSpPr txBox="1"/>
          <p:nvPr/>
        </p:nvSpPr>
        <p:spPr>
          <a:xfrm>
            <a:off x="63230" y="1042216"/>
            <a:ext cx="7028234" cy="3477875"/>
          </a:xfrm>
          <a:prstGeom prst="rect">
            <a:avLst/>
          </a:prstGeom>
          <a:noFill/>
          <a:ln w="12700">
            <a:solidFill>
              <a:schemeClr val="tx1"/>
            </a:solidFill>
          </a:ln>
        </p:spPr>
        <p:txBody>
          <a:bodyPr wrap="square">
            <a:spAutoFit/>
          </a:bodyPr>
          <a:lstStyle/>
          <a:p>
            <a:pPr algn="l"/>
            <a:r>
              <a:rPr lang="en-US" sz="2000" b="1" i="0" dirty="0">
                <a:effectLst/>
                <a:latin typeface="Söhne"/>
              </a:rPr>
              <a:t>Age Group: </a:t>
            </a:r>
            <a:r>
              <a:rPr lang="en-US" sz="2000" b="0" i="0" dirty="0">
                <a:effectLst/>
                <a:latin typeface="Söhne"/>
              </a:rPr>
              <a:t>The age group of </a:t>
            </a:r>
            <a:r>
              <a:rPr lang="en-US" sz="2000" b="1" i="0" dirty="0">
                <a:solidFill>
                  <a:srgbClr val="006600"/>
                </a:solidFill>
                <a:effectLst/>
                <a:latin typeface="Söhne"/>
              </a:rPr>
              <a:t>15-30</a:t>
            </a:r>
            <a:r>
              <a:rPr lang="en-US" sz="2000" b="0" i="0" dirty="0">
                <a:effectLst/>
                <a:latin typeface="Söhne"/>
              </a:rPr>
              <a:t> appears to have a </a:t>
            </a:r>
            <a:r>
              <a:rPr lang="en-US" sz="2000" b="1" i="0" dirty="0">
                <a:solidFill>
                  <a:srgbClr val="006600"/>
                </a:solidFill>
                <a:effectLst/>
                <a:latin typeface="Söhne"/>
              </a:rPr>
              <a:t>higher preference </a:t>
            </a:r>
            <a:r>
              <a:rPr lang="en-US" sz="2000" b="0" i="0" dirty="0">
                <a:effectLst/>
                <a:latin typeface="Söhne"/>
              </a:rPr>
              <a:t>for </a:t>
            </a:r>
            <a:r>
              <a:rPr lang="en-US" sz="2000" b="1" i="0" dirty="0">
                <a:solidFill>
                  <a:srgbClr val="006600"/>
                </a:solidFill>
                <a:effectLst/>
                <a:latin typeface="Söhne"/>
              </a:rPr>
              <a:t>online ads </a:t>
            </a:r>
            <a:r>
              <a:rPr lang="en-US" sz="2000" b="0" i="0" dirty="0">
                <a:effectLst/>
                <a:latin typeface="Söhne"/>
              </a:rPr>
              <a:t>as a marketing channel, indicating a </a:t>
            </a:r>
            <a:r>
              <a:rPr lang="en-US" sz="2000" b="1" i="0" dirty="0">
                <a:solidFill>
                  <a:srgbClr val="006600"/>
                </a:solidFill>
                <a:effectLst/>
                <a:latin typeface="Söhne"/>
              </a:rPr>
              <a:t>digital-savvy</a:t>
            </a:r>
            <a:r>
              <a:rPr lang="en-US" sz="2000" b="0" i="0" dirty="0">
                <a:effectLst/>
                <a:latin typeface="Söhne"/>
              </a:rPr>
              <a:t> and connected audience. They also </a:t>
            </a:r>
            <a:r>
              <a:rPr lang="en-US" sz="2000" b="1" i="0" dirty="0">
                <a:solidFill>
                  <a:srgbClr val="006600"/>
                </a:solidFill>
                <a:effectLst/>
                <a:latin typeface="Söhne"/>
              </a:rPr>
              <a:t>perceive</a:t>
            </a:r>
            <a:r>
              <a:rPr lang="en-US" sz="2000" b="0" i="0" dirty="0">
                <a:effectLst/>
                <a:latin typeface="Söhne"/>
              </a:rPr>
              <a:t> the drink as </a:t>
            </a:r>
            <a:r>
              <a:rPr lang="en-US" sz="2000" b="1" i="0" dirty="0">
                <a:solidFill>
                  <a:srgbClr val="006600"/>
                </a:solidFill>
                <a:effectLst/>
                <a:latin typeface="Söhne"/>
              </a:rPr>
              <a:t>effective and healthy </a:t>
            </a:r>
            <a:r>
              <a:rPr lang="en-US" sz="2000" b="0" i="0" dirty="0">
                <a:effectLst/>
                <a:latin typeface="Söhne"/>
              </a:rPr>
              <a:t>to a greater extent. This </a:t>
            </a:r>
            <a:r>
              <a:rPr lang="en-US" sz="2000" b="1" i="0" dirty="0">
                <a:solidFill>
                  <a:srgbClr val="006600"/>
                </a:solidFill>
                <a:effectLst/>
                <a:latin typeface="Söhne"/>
              </a:rPr>
              <a:t>age group </a:t>
            </a:r>
            <a:r>
              <a:rPr lang="en-US" sz="2000" b="0" i="0" dirty="0">
                <a:effectLst/>
                <a:latin typeface="Söhne"/>
              </a:rPr>
              <a:t>could be a </a:t>
            </a:r>
            <a:r>
              <a:rPr lang="en-US" sz="2000" b="1" i="0" dirty="0">
                <a:solidFill>
                  <a:srgbClr val="006600"/>
                </a:solidFill>
                <a:effectLst/>
                <a:latin typeface="Söhne"/>
              </a:rPr>
              <a:t>potential target </a:t>
            </a:r>
            <a:r>
              <a:rPr lang="en-US" sz="2000" b="0" i="0" dirty="0">
                <a:effectLst/>
                <a:latin typeface="Söhne"/>
              </a:rPr>
              <a:t>audience due to their receptiveness to online marketing and positive perception of the product.</a:t>
            </a:r>
          </a:p>
          <a:p>
            <a:pPr algn="l"/>
            <a:endParaRPr lang="en-US" sz="2000" b="0" i="0" dirty="0">
              <a:effectLst/>
              <a:latin typeface="Söhne"/>
            </a:endParaRPr>
          </a:p>
          <a:p>
            <a:pPr algn="l"/>
            <a:r>
              <a:rPr lang="en-US" sz="2000" b="1" i="0" dirty="0">
                <a:effectLst/>
                <a:latin typeface="Söhne"/>
              </a:rPr>
              <a:t>Gender: </a:t>
            </a:r>
            <a:r>
              <a:rPr lang="en-US" sz="2000" b="1" i="0" dirty="0">
                <a:solidFill>
                  <a:srgbClr val="006600"/>
                </a:solidFill>
                <a:effectLst/>
                <a:latin typeface="Söhne"/>
              </a:rPr>
              <a:t>Males</a:t>
            </a:r>
            <a:r>
              <a:rPr lang="en-US" sz="2000" b="0" i="0" dirty="0">
                <a:effectLst/>
                <a:latin typeface="Söhne"/>
              </a:rPr>
              <a:t> have a </a:t>
            </a:r>
            <a:r>
              <a:rPr lang="en-US" sz="2000" b="1" i="0" dirty="0">
                <a:solidFill>
                  <a:srgbClr val="006600"/>
                </a:solidFill>
                <a:effectLst/>
                <a:latin typeface="Söhne"/>
              </a:rPr>
              <a:t>higher percentage perceiving </a:t>
            </a:r>
            <a:r>
              <a:rPr lang="en-US" sz="2000" b="0" i="0" dirty="0">
                <a:effectLst/>
                <a:latin typeface="Söhne"/>
              </a:rPr>
              <a:t>energy drinks as </a:t>
            </a:r>
            <a:r>
              <a:rPr lang="en-US" sz="2000" b="1" i="0" dirty="0">
                <a:solidFill>
                  <a:srgbClr val="006600"/>
                </a:solidFill>
                <a:effectLst/>
                <a:latin typeface="Söhne"/>
              </a:rPr>
              <a:t>effective and healthy </a:t>
            </a:r>
            <a:r>
              <a:rPr lang="en-US" sz="2000" b="0" i="0" dirty="0">
                <a:effectLst/>
                <a:latin typeface="Söhne"/>
              </a:rPr>
              <a:t>compared to females. This insight suggests that </a:t>
            </a:r>
            <a:r>
              <a:rPr lang="en-US" sz="2000" b="1" i="0" dirty="0">
                <a:solidFill>
                  <a:srgbClr val="006600"/>
                </a:solidFill>
                <a:effectLst/>
                <a:latin typeface="Söhne"/>
              </a:rPr>
              <a:t>males may be a target audience</a:t>
            </a:r>
            <a:r>
              <a:rPr lang="en-US" sz="2000" b="0" i="0" dirty="0">
                <a:effectLst/>
                <a:latin typeface="Söhne"/>
              </a:rPr>
              <a:t> for your brand, as they have a more positive perception of the product.</a:t>
            </a:r>
          </a:p>
        </p:txBody>
      </p:sp>
    </p:spTree>
    <p:extLst>
      <p:ext uri="{BB962C8B-B14F-4D97-AF65-F5344CB8AC3E}">
        <p14:creationId xmlns:p14="http://schemas.microsoft.com/office/powerpoint/2010/main" val="1062676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DAA0-3701-51A0-7241-B46017347292}"/>
              </a:ext>
            </a:extLst>
          </p:cNvPr>
          <p:cNvSpPr txBox="1">
            <a:spLocks/>
          </p:cNvSpPr>
          <p:nvPr/>
        </p:nvSpPr>
        <p:spPr>
          <a:xfrm>
            <a:off x="0" y="365125"/>
            <a:ext cx="9759462" cy="848213"/>
          </a:xfrm>
          <a:prstGeom prst="rect">
            <a:avLst/>
          </a:prstGeom>
          <a:solidFill>
            <a:schemeClr val="accent4">
              <a:lumMod val="20000"/>
              <a:lumOff val="80000"/>
            </a:schemeClr>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CONCLUSION</a:t>
            </a:r>
          </a:p>
        </p:txBody>
      </p:sp>
      <p:sp>
        <p:nvSpPr>
          <p:cNvPr id="3" name="TextBox 2">
            <a:extLst>
              <a:ext uri="{FF2B5EF4-FFF2-40B4-BE49-F238E27FC236}">
                <a16:creationId xmlns:a16="http://schemas.microsoft.com/office/drawing/2014/main" id="{4303E3D9-B852-14D3-8018-2463E8AB305A}"/>
              </a:ext>
            </a:extLst>
          </p:cNvPr>
          <p:cNvSpPr txBox="1"/>
          <p:nvPr/>
        </p:nvSpPr>
        <p:spPr>
          <a:xfrm>
            <a:off x="107004" y="1605064"/>
            <a:ext cx="9652458" cy="3416320"/>
          </a:xfrm>
          <a:prstGeom prst="rect">
            <a:avLst/>
          </a:prstGeom>
          <a:noFill/>
        </p:spPr>
        <p:txBody>
          <a:bodyPr wrap="square" rtlCol="0">
            <a:spAutoFit/>
          </a:bodyPr>
          <a:lstStyle/>
          <a:p>
            <a:pPr marL="342900" indent="-342900">
              <a:buFont typeface="Wingdings" panose="05000000000000000000" pitchFamily="2" charset="2"/>
              <a:buChar char="Ø"/>
            </a:pPr>
            <a:r>
              <a:rPr lang="en-US" sz="2400" b="1" i="0" dirty="0">
                <a:effectLst/>
                <a:latin typeface="Söhne"/>
              </a:rPr>
              <a:t>Addressing brand reputation.</a:t>
            </a:r>
          </a:p>
          <a:p>
            <a:endParaRPr lang="en-US" sz="2400" b="1" i="0" dirty="0">
              <a:effectLst/>
              <a:latin typeface="Söhne"/>
            </a:endParaRPr>
          </a:p>
          <a:p>
            <a:pPr marL="342900" indent="-342900">
              <a:buFont typeface="Wingdings" panose="05000000000000000000" pitchFamily="2" charset="2"/>
              <a:buChar char="Ø"/>
            </a:pPr>
            <a:r>
              <a:rPr lang="en-US" sz="2400" b="1" dirty="0">
                <a:latin typeface="Söhne"/>
              </a:rPr>
              <a:t>E</a:t>
            </a:r>
            <a:r>
              <a:rPr lang="en-US" sz="2400" b="1" i="0" dirty="0">
                <a:effectLst/>
                <a:latin typeface="Söhne"/>
              </a:rPr>
              <a:t>xploring packaging innovation Enhancing taste.</a:t>
            </a:r>
          </a:p>
          <a:p>
            <a:endParaRPr lang="en-US" sz="2400" b="1" i="0" dirty="0">
              <a:effectLst/>
              <a:latin typeface="Söhne"/>
            </a:endParaRPr>
          </a:p>
          <a:p>
            <a:pPr marL="342900" indent="-342900">
              <a:buFont typeface="Wingdings" panose="05000000000000000000" pitchFamily="2" charset="2"/>
              <a:buChar char="Ø"/>
            </a:pPr>
            <a:r>
              <a:rPr lang="en-US" sz="2400" b="1" i="0" dirty="0">
                <a:effectLst/>
                <a:latin typeface="Söhne"/>
              </a:rPr>
              <a:t>Considering market leader pricing are key recommendations to improve brand perception, attract consumers, and gain market share.</a:t>
            </a:r>
          </a:p>
          <a:p>
            <a:endParaRPr lang="en-US" sz="2400" b="1" i="0" dirty="0">
              <a:effectLst/>
              <a:latin typeface="Söhne"/>
            </a:endParaRPr>
          </a:p>
          <a:p>
            <a:pPr marL="342900" indent="-342900">
              <a:buFont typeface="Wingdings" panose="05000000000000000000" pitchFamily="2" charset="2"/>
              <a:buChar char="Ø"/>
            </a:pPr>
            <a:r>
              <a:rPr lang="en-US" sz="2400" b="1" dirty="0">
                <a:latin typeface="Söhne"/>
              </a:rPr>
              <a:t>T</a:t>
            </a:r>
            <a:r>
              <a:rPr lang="en-US" sz="2400" b="1" i="0" dirty="0">
                <a:effectLst/>
                <a:latin typeface="Söhne"/>
              </a:rPr>
              <a:t>argeting the 15-30 age group and leveraging the preference of males for energy drinks.</a:t>
            </a:r>
            <a:endParaRPr lang="en-IN" sz="2400" b="1" dirty="0"/>
          </a:p>
        </p:txBody>
      </p:sp>
    </p:spTree>
    <p:extLst>
      <p:ext uri="{BB962C8B-B14F-4D97-AF65-F5344CB8AC3E}">
        <p14:creationId xmlns:p14="http://schemas.microsoft.com/office/powerpoint/2010/main" val="248042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2A62-B9DF-4DDB-E235-9C764FBDFC0B}"/>
              </a:ext>
            </a:extLst>
          </p:cNvPr>
          <p:cNvSpPr txBox="1">
            <a:spLocks/>
          </p:cNvSpPr>
          <p:nvPr/>
        </p:nvSpPr>
        <p:spPr>
          <a:xfrm>
            <a:off x="0" y="365125"/>
            <a:ext cx="9759462" cy="848213"/>
          </a:xfrm>
          <a:prstGeom prst="rect">
            <a:avLst/>
          </a:prstGeom>
          <a:solidFill>
            <a:schemeClr val="accent4">
              <a:lumMod val="20000"/>
              <a:lumOff val="80000"/>
            </a:schemeClr>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RECOMENDATION</a:t>
            </a:r>
          </a:p>
        </p:txBody>
      </p:sp>
      <p:sp>
        <p:nvSpPr>
          <p:cNvPr id="4" name="TextBox 3">
            <a:extLst>
              <a:ext uri="{FF2B5EF4-FFF2-40B4-BE49-F238E27FC236}">
                <a16:creationId xmlns:a16="http://schemas.microsoft.com/office/drawing/2014/main" id="{B4FAFEC3-A104-231B-5FFD-9D3CC22B73ED}"/>
              </a:ext>
            </a:extLst>
          </p:cNvPr>
          <p:cNvSpPr txBox="1"/>
          <p:nvPr/>
        </p:nvSpPr>
        <p:spPr>
          <a:xfrm>
            <a:off x="82686" y="1674674"/>
            <a:ext cx="9759462" cy="1938992"/>
          </a:xfrm>
          <a:prstGeom prst="rect">
            <a:avLst/>
          </a:prstGeom>
          <a:noFill/>
        </p:spPr>
        <p:txBody>
          <a:bodyPr wrap="square">
            <a:spAutoFit/>
          </a:bodyPr>
          <a:lstStyle/>
          <a:p>
            <a:r>
              <a:rPr lang="en-US" sz="2400" b="1" i="0" dirty="0">
                <a:effectLst/>
                <a:latin typeface="Söhne"/>
              </a:rPr>
              <a:t>Implement targeted online advertising campaigns, offer limited edition packaging promotions, tailor marketing efforts for sports and exercise promotions, and explore collaborations with influential personalities like Virat Kohli to enhance brand credibility and connect with the desired target audience effectively.</a:t>
            </a:r>
            <a:endParaRPr lang="en-IN" sz="2400" b="1" dirty="0"/>
          </a:p>
        </p:txBody>
      </p:sp>
    </p:spTree>
    <p:extLst>
      <p:ext uri="{BB962C8B-B14F-4D97-AF65-F5344CB8AC3E}">
        <p14:creationId xmlns:p14="http://schemas.microsoft.com/office/powerpoint/2010/main" val="239708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5204-D84F-95BA-879D-05723DE30024}"/>
              </a:ext>
            </a:extLst>
          </p:cNvPr>
          <p:cNvSpPr txBox="1">
            <a:spLocks/>
          </p:cNvSpPr>
          <p:nvPr/>
        </p:nvSpPr>
        <p:spPr>
          <a:xfrm>
            <a:off x="838200" y="2766219"/>
            <a:ext cx="10515600" cy="1017842"/>
          </a:xfrm>
          <a:prstGeom prst="rect">
            <a:avLst/>
          </a:prstGeom>
          <a:ln w="57150">
            <a:solidFill>
              <a:schemeClr val="tx1">
                <a:lumMod val="95000"/>
                <a:lumOff val="5000"/>
              </a:schemeClr>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Constantia" panose="02030602050306030303" pitchFamily="18" charset="0"/>
              </a:rPr>
              <a:t>THANK YOU</a:t>
            </a:r>
            <a:endParaRPr lang="en-IN" sz="6000" b="1" dirty="0">
              <a:latin typeface="Constantia" panose="02030602050306030303" pitchFamily="18" charset="0"/>
            </a:endParaRPr>
          </a:p>
        </p:txBody>
      </p:sp>
    </p:spTree>
    <p:extLst>
      <p:ext uri="{BB962C8B-B14F-4D97-AF65-F5344CB8AC3E}">
        <p14:creationId xmlns:p14="http://schemas.microsoft.com/office/powerpoint/2010/main" val="388491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A4A1A9-24F0-BD42-CA13-718423126F8C}"/>
              </a:ext>
            </a:extLst>
          </p:cNvPr>
          <p:cNvSpPr>
            <a:spLocks noGrp="1"/>
          </p:cNvSpPr>
          <p:nvPr>
            <p:ph idx="1"/>
          </p:nvPr>
        </p:nvSpPr>
        <p:spPr>
          <a:xfrm>
            <a:off x="107004" y="1614791"/>
            <a:ext cx="10515600" cy="4474724"/>
          </a:xfrm>
          <a:noFill/>
          <a:ln w="38100">
            <a:solidFill>
              <a:schemeClr val="tx1">
                <a:lumMod val="95000"/>
                <a:lumOff val="5000"/>
              </a:schemeClr>
            </a:solidFill>
          </a:ln>
        </p:spPr>
        <p:txBody>
          <a:bodyPr>
            <a:normAutofit/>
          </a:bodyPr>
          <a:lstStyle/>
          <a:p>
            <a:pPr>
              <a:lnSpc>
                <a:spcPct val="100000"/>
              </a:lnSpc>
            </a:pPr>
            <a:r>
              <a:rPr lang="en-US" b="1" i="0" dirty="0">
                <a:solidFill>
                  <a:srgbClr val="FF0000"/>
                </a:solidFill>
                <a:effectLst/>
                <a:latin typeface="Söhne"/>
              </a:rPr>
              <a:t>CodeX</a:t>
            </a:r>
            <a:r>
              <a:rPr lang="en-US" i="0" dirty="0">
                <a:solidFill>
                  <a:schemeClr val="tx1">
                    <a:lumMod val="95000"/>
                    <a:lumOff val="5000"/>
                  </a:schemeClr>
                </a:solidFill>
                <a:effectLst/>
                <a:latin typeface="Söhne"/>
              </a:rPr>
              <a:t>, </a:t>
            </a:r>
            <a:r>
              <a:rPr lang="en-US" dirty="0">
                <a:solidFill>
                  <a:schemeClr val="tx1">
                    <a:lumMod val="95000"/>
                    <a:lumOff val="5000"/>
                  </a:schemeClr>
                </a:solidFill>
                <a:latin typeface="Söhne"/>
              </a:rPr>
              <a:t>is </a:t>
            </a:r>
            <a:r>
              <a:rPr lang="en-US" i="0" dirty="0">
                <a:solidFill>
                  <a:schemeClr val="tx1">
                    <a:lumMod val="95000"/>
                    <a:lumOff val="5000"/>
                  </a:schemeClr>
                </a:solidFill>
                <a:effectLst/>
                <a:latin typeface="Söhne"/>
              </a:rPr>
              <a:t>a </a:t>
            </a:r>
            <a:r>
              <a:rPr lang="en-US" b="1" i="0" dirty="0">
                <a:solidFill>
                  <a:srgbClr val="FF0000"/>
                </a:solidFill>
                <a:effectLst/>
                <a:latin typeface="Söhne"/>
              </a:rPr>
              <a:t>German Food and Beverage </a:t>
            </a:r>
            <a:r>
              <a:rPr lang="en-US" i="0" dirty="0">
                <a:solidFill>
                  <a:schemeClr val="tx1">
                    <a:lumMod val="95000"/>
                    <a:lumOff val="5000"/>
                  </a:schemeClr>
                </a:solidFill>
                <a:effectLst/>
                <a:latin typeface="Söhne"/>
              </a:rPr>
              <a:t>company .</a:t>
            </a:r>
          </a:p>
          <a:p>
            <a:pPr>
              <a:lnSpc>
                <a:spcPct val="100000"/>
              </a:lnSpc>
            </a:pPr>
            <a:r>
              <a:rPr lang="en-US" b="1" i="0" dirty="0">
                <a:solidFill>
                  <a:srgbClr val="FF0000"/>
                </a:solidFill>
                <a:effectLst/>
                <a:latin typeface="Söhne"/>
              </a:rPr>
              <a:t>CodeX</a:t>
            </a:r>
            <a:r>
              <a:rPr lang="en-US" i="0" dirty="0">
                <a:solidFill>
                  <a:schemeClr val="tx1">
                    <a:lumMod val="95000"/>
                    <a:lumOff val="5000"/>
                  </a:schemeClr>
                </a:solidFill>
                <a:effectLst/>
                <a:latin typeface="Söhne"/>
              </a:rPr>
              <a:t> recently launched their </a:t>
            </a:r>
            <a:r>
              <a:rPr lang="en-US" b="1" i="0" dirty="0">
                <a:solidFill>
                  <a:srgbClr val="FF0000"/>
                </a:solidFill>
                <a:effectLst/>
                <a:latin typeface="Söhne"/>
              </a:rPr>
              <a:t>energy drink </a:t>
            </a:r>
            <a:r>
              <a:rPr lang="en-US" i="0" dirty="0">
                <a:solidFill>
                  <a:schemeClr val="tx1">
                    <a:lumMod val="95000"/>
                    <a:lumOff val="5000"/>
                  </a:schemeClr>
                </a:solidFill>
                <a:effectLst/>
                <a:latin typeface="Söhne"/>
              </a:rPr>
              <a:t>in </a:t>
            </a:r>
            <a:r>
              <a:rPr lang="en-US" b="1" i="0" dirty="0">
                <a:solidFill>
                  <a:srgbClr val="FF0000"/>
                </a:solidFill>
                <a:effectLst/>
                <a:latin typeface="Söhne"/>
              </a:rPr>
              <a:t>10 cities </a:t>
            </a:r>
            <a:r>
              <a:rPr lang="en-US" i="0" dirty="0">
                <a:solidFill>
                  <a:schemeClr val="tx1">
                    <a:lumMod val="95000"/>
                    <a:lumOff val="5000"/>
                  </a:schemeClr>
                </a:solidFill>
                <a:effectLst/>
                <a:latin typeface="Söhne"/>
              </a:rPr>
              <a:t>across India.</a:t>
            </a:r>
          </a:p>
          <a:p>
            <a:pPr>
              <a:lnSpc>
                <a:spcPct val="100000"/>
              </a:lnSpc>
            </a:pPr>
            <a:r>
              <a:rPr lang="en-US" dirty="0">
                <a:solidFill>
                  <a:schemeClr val="tx1">
                    <a:lumMod val="95000"/>
                    <a:lumOff val="5000"/>
                  </a:schemeClr>
                </a:solidFill>
                <a:latin typeface="Söhne"/>
              </a:rPr>
              <a:t>T</a:t>
            </a:r>
            <a:r>
              <a:rPr lang="en-US" i="0" dirty="0">
                <a:solidFill>
                  <a:schemeClr val="tx1">
                    <a:lumMod val="95000"/>
                    <a:lumOff val="5000"/>
                  </a:schemeClr>
                </a:solidFill>
                <a:effectLst/>
                <a:latin typeface="Söhne"/>
              </a:rPr>
              <a:t>he </a:t>
            </a:r>
            <a:r>
              <a:rPr lang="en-US" b="1" i="0" dirty="0">
                <a:solidFill>
                  <a:srgbClr val="FF0000"/>
                </a:solidFill>
                <a:effectLst/>
                <a:latin typeface="Söhne"/>
              </a:rPr>
              <a:t>Marketing team </a:t>
            </a:r>
            <a:r>
              <a:rPr lang="en-US" i="0" dirty="0">
                <a:solidFill>
                  <a:schemeClr val="tx1">
                    <a:lumMod val="95000"/>
                    <a:lumOff val="5000"/>
                  </a:schemeClr>
                </a:solidFill>
                <a:effectLst/>
                <a:latin typeface="Söhne"/>
              </a:rPr>
              <a:t>focused on </a:t>
            </a:r>
            <a:r>
              <a:rPr lang="en-US" b="1" i="0" dirty="0">
                <a:solidFill>
                  <a:srgbClr val="FF0000"/>
                </a:solidFill>
                <a:effectLst/>
                <a:latin typeface="Söhne"/>
              </a:rPr>
              <a:t>increasing brand awareness, market share, and product development</a:t>
            </a:r>
            <a:r>
              <a:rPr lang="en-US" i="0" dirty="0">
                <a:solidFill>
                  <a:schemeClr val="tx1">
                    <a:lumMod val="95000"/>
                    <a:lumOff val="5000"/>
                  </a:schemeClr>
                </a:solidFill>
                <a:effectLst/>
                <a:latin typeface="Söhne"/>
              </a:rPr>
              <a:t>. </a:t>
            </a:r>
          </a:p>
          <a:p>
            <a:pPr>
              <a:lnSpc>
                <a:spcPct val="100000"/>
              </a:lnSpc>
            </a:pPr>
            <a:r>
              <a:rPr lang="en-US" i="0" dirty="0">
                <a:solidFill>
                  <a:schemeClr val="tx1">
                    <a:lumMod val="95000"/>
                    <a:lumOff val="5000"/>
                  </a:schemeClr>
                </a:solidFill>
                <a:effectLst/>
                <a:latin typeface="Söhne"/>
              </a:rPr>
              <a:t>To gain </a:t>
            </a:r>
            <a:r>
              <a:rPr lang="en-US" b="1" i="0" dirty="0">
                <a:solidFill>
                  <a:srgbClr val="FF0000"/>
                </a:solidFill>
                <a:effectLst/>
                <a:latin typeface="Söhne"/>
              </a:rPr>
              <a:t>valuable insights</a:t>
            </a:r>
            <a:r>
              <a:rPr lang="en-US" i="0" dirty="0">
                <a:solidFill>
                  <a:schemeClr val="tx1">
                    <a:lumMod val="95000"/>
                    <a:lumOff val="5000"/>
                  </a:schemeClr>
                </a:solidFill>
                <a:effectLst/>
                <a:latin typeface="Söhne"/>
              </a:rPr>
              <a:t>, a </a:t>
            </a:r>
            <a:r>
              <a:rPr lang="en-US" b="1" i="0" dirty="0">
                <a:solidFill>
                  <a:srgbClr val="FF0000"/>
                </a:solidFill>
                <a:effectLst/>
                <a:latin typeface="Söhne"/>
              </a:rPr>
              <a:t>comprehensive survey </a:t>
            </a:r>
            <a:r>
              <a:rPr lang="en-US" i="0" dirty="0">
                <a:solidFill>
                  <a:schemeClr val="tx1">
                    <a:lumMod val="95000"/>
                    <a:lumOff val="5000"/>
                  </a:schemeClr>
                </a:solidFill>
                <a:effectLst/>
                <a:latin typeface="Söhne"/>
              </a:rPr>
              <a:t>was conducted among </a:t>
            </a:r>
            <a:r>
              <a:rPr lang="en-US" b="1" i="0" dirty="0">
                <a:solidFill>
                  <a:srgbClr val="FF0000"/>
                </a:solidFill>
                <a:effectLst/>
                <a:latin typeface="Söhne"/>
              </a:rPr>
              <a:t>10,000 respondents </a:t>
            </a:r>
            <a:r>
              <a:rPr lang="en-US" i="0" dirty="0">
                <a:solidFill>
                  <a:schemeClr val="tx1">
                    <a:lumMod val="95000"/>
                    <a:lumOff val="5000"/>
                  </a:schemeClr>
                </a:solidFill>
                <a:effectLst/>
                <a:latin typeface="Söhne"/>
              </a:rPr>
              <a:t>in these cities. </a:t>
            </a:r>
          </a:p>
          <a:p>
            <a:pPr>
              <a:lnSpc>
                <a:spcPct val="100000"/>
              </a:lnSpc>
            </a:pPr>
            <a:r>
              <a:rPr lang="en-US" i="0" dirty="0">
                <a:solidFill>
                  <a:schemeClr val="tx1">
                    <a:lumMod val="95000"/>
                    <a:lumOff val="5000"/>
                  </a:schemeClr>
                </a:solidFill>
                <a:effectLst/>
                <a:latin typeface="Söhne"/>
              </a:rPr>
              <a:t>This presentation aims to provide a </a:t>
            </a:r>
            <a:r>
              <a:rPr lang="en-US" b="1" i="0" dirty="0">
                <a:solidFill>
                  <a:srgbClr val="FF0000"/>
                </a:solidFill>
                <a:effectLst/>
                <a:latin typeface="Söhne"/>
              </a:rPr>
              <a:t>summary of the survey findings and recommendations</a:t>
            </a:r>
            <a:r>
              <a:rPr lang="en-US" i="0" dirty="0">
                <a:solidFill>
                  <a:schemeClr val="tx1">
                    <a:lumMod val="95000"/>
                    <a:lumOff val="5000"/>
                  </a:schemeClr>
                </a:solidFill>
                <a:effectLst/>
                <a:latin typeface="Söhne"/>
              </a:rPr>
              <a:t> on how </a:t>
            </a:r>
            <a:r>
              <a:rPr lang="en-US" b="1" i="0" dirty="0">
                <a:solidFill>
                  <a:srgbClr val="FF0000"/>
                </a:solidFill>
                <a:effectLst/>
                <a:latin typeface="Söhne"/>
              </a:rPr>
              <a:t>CodeX</a:t>
            </a:r>
            <a:r>
              <a:rPr lang="en-US" i="0" dirty="0">
                <a:solidFill>
                  <a:schemeClr val="tx1">
                    <a:lumMod val="95000"/>
                    <a:lumOff val="5000"/>
                  </a:schemeClr>
                </a:solidFill>
                <a:effectLst/>
                <a:latin typeface="Söhne"/>
              </a:rPr>
              <a:t> can </a:t>
            </a:r>
            <a:r>
              <a:rPr lang="en-US" b="1" i="0" dirty="0">
                <a:solidFill>
                  <a:srgbClr val="FF0000"/>
                </a:solidFill>
                <a:effectLst/>
                <a:latin typeface="Söhne"/>
              </a:rPr>
              <a:t>enhance its presence in the Indian market</a:t>
            </a:r>
            <a:r>
              <a:rPr lang="en-US" i="0" dirty="0">
                <a:solidFill>
                  <a:schemeClr val="tx1">
                    <a:lumMod val="95000"/>
                    <a:lumOff val="5000"/>
                  </a:schemeClr>
                </a:solidFill>
                <a:effectLst/>
                <a:latin typeface="Söhne"/>
              </a:rPr>
              <a:t>.</a:t>
            </a:r>
            <a:endParaRPr lang="en-US" dirty="0">
              <a:solidFill>
                <a:schemeClr val="tx1">
                  <a:lumMod val="95000"/>
                  <a:lumOff val="5000"/>
                </a:schemeClr>
              </a:solidFill>
            </a:endParaRPr>
          </a:p>
        </p:txBody>
      </p:sp>
      <p:sp>
        <p:nvSpPr>
          <p:cNvPr id="4" name="Title 1">
            <a:extLst>
              <a:ext uri="{FF2B5EF4-FFF2-40B4-BE49-F238E27FC236}">
                <a16:creationId xmlns:a16="http://schemas.microsoft.com/office/drawing/2014/main" id="{4DD3A283-619F-A323-8764-3FE54939FCC3}"/>
              </a:ext>
            </a:extLst>
          </p:cNvPr>
          <p:cNvSpPr txBox="1">
            <a:spLocks/>
          </p:cNvSpPr>
          <p:nvPr/>
        </p:nvSpPr>
        <p:spPr>
          <a:xfrm>
            <a:off x="0" y="365125"/>
            <a:ext cx="9759462" cy="848213"/>
          </a:xfrm>
          <a:prstGeom prst="rect">
            <a:avLst/>
          </a:prstGeom>
          <a:solidFill>
            <a:schemeClr val="accent4">
              <a:lumMod val="20000"/>
              <a:lumOff val="80000"/>
            </a:schemeClr>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t>INTODUCTION</a:t>
            </a:r>
          </a:p>
        </p:txBody>
      </p:sp>
    </p:spTree>
    <p:extLst>
      <p:ext uri="{BB962C8B-B14F-4D97-AF65-F5344CB8AC3E}">
        <p14:creationId xmlns:p14="http://schemas.microsoft.com/office/powerpoint/2010/main" val="2398083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6A3D-9C50-39CF-A9A1-5568F4A74BF3}"/>
              </a:ext>
            </a:extLst>
          </p:cNvPr>
          <p:cNvSpPr>
            <a:spLocks noGrp="1"/>
          </p:cNvSpPr>
          <p:nvPr>
            <p:ph type="title"/>
          </p:nvPr>
        </p:nvSpPr>
        <p:spPr>
          <a:xfrm>
            <a:off x="0" y="365125"/>
            <a:ext cx="9759462" cy="848213"/>
          </a:xfrm>
          <a:solidFill>
            <a:schemeClr val="accent4">
              <a:lumMod val="20000"/>
              <a:lumOff val="80000"/>
            </a:schemeClr>
          </a:solidFill>
        </p:spPr>
        <p:txBody>
          <a:bodyPr>
            <a:normAutofit fontScale="90000"/>
          </a:bodyPr>
          <a:lstStyle/>
          <a:p>
            <a:r>
              <a:rPr lang="en-US" sz="6600" b="1" dirty="0"/>
              <a:t>METHODOLOGY OF SURVEY</a:t>
            </a:r>
            <a:endParaRPr lang="en-IN" sz="6600" b="1" dirty="0"/>
          </a:p>
        </p:txBody>
      </p:sp>
      <p:graphicFrame>
        <p:nvGraphicFramePr>
          <p:cNvPr id="4" name="Diagram 3">
            <a:extLst>
              <a:ext uri="{FF2B5EF4-FFF2-40B4-BE49-F238E27FC236}">
                <a16:creationId xmlns:a16="http://schemas.microsoft.com/office/drawing/2014/main" id="{0AF208CC-9E67-0AC1-F065-49E24F546DFA}"/>
              </a:ext>
            </a:extLst>
          </p:cNvPr>
          <p:cNvGraphicFramePr/>
          <p:nvPr>
            <p:extLst>
              <p:ext uri="{D42A27DB-BD31-4B8C-83A1-F6EECF244321}">
                <p14:modId xmlns:p14="http://schemas.microsoft.com/office/powerpoint/2010/main" val="1500695109"/>
              </p:ext>
            </p:extLst>
          </p:nvPr>
        </p:nvGraphicFramePr>
        <p:xfrm>
          <a:off x="2032000" y="135271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75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2417-2CC8-B3AE-A801-C36D7782D123}"/>
              </a:ext>
            </a:extLst>
          </p:cNvPr>
          <p:cNvSpPr>
            <a:spLocks noGrp="1"/>
          </p:cNvSpPr>
          <p:nvPr>
            <p:ph type="title"/>
          </p:nvPr>
        </p:nvSpPr>
        <p:spPr>
          <a:xfrm>
            <a:off x="838200" y="2766218"/>
            <a:ext cx="10515600" cy="1325563"/>
          </a:xfrm>
          <a:ln w="57150">
            <a:solidFill>
              <a:schemeClr val="tx1">
                <a:lumMod val="95000"/>
                <a:lumOff val="5000"/>
              </a:schemeClr>
            </a:solidFill>
          </a:ln>
        </p:spPr>
        <p:txBody>
          <a:bodyPr>
            <a:normAutofit/>
          </a:bodyPr>
          <a:lstStyle/>
          <a:p>
            <a:pPr algn="ctr"/>
            <a:r>
              <a:rPr lang="en-US" sz="6000" b="1" dirty="0">
                <a:latin typeface="Constantia" panose="02030602050306030303" pitchFamily="18" charset="0"/>
              </a:rPr>
              <a:t>PRIMARY INSIGHTS</a:t>
            </a:r>
            <a:endParaRPr lang="en-IN" sz="6000" b="1" dirty="0">
              <a:latin typeface="Constantia" panose="02030602050306030303" pitchFamily="18" charset="0"/>
            </a:endParaRPr>
          </a:p>
        </p:txBody>
      </p:sp>
    </p:spTree>
    <p:extLst>
      <p:ext uri="{BB962C8B-B14F-4D97-AF65-F5344CB8AC3E}">
        <p14:creationId xmlns:p14="http://schemas.microsoft.com/office/powerpoint/2010/main" val="18989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0C2935-1989-38F4-1B16-9695BD0850E9}"/>
              </a:ext>
            </a:extLst>
          </p:cNvPr>
          <p:cNvSpPr txBox="1">
            <a:spLocks/>
          </p:cNvSpPr>
          <p:nvPr/>
        </p:nvSpPr>
        <p:spPr>
          <a:xfrm>
            <a:off x="0" y="149843"/>
            <a:ext cx="3978613" cy="529992"/>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t>Demographic Insights</a:t>
            </a:r>
          </a:p>
        </p:txBody>
      </p:sp>
      <p:sp>
        <p:nvSpPr>
          <p:cNvPr id="8" name="TextBox 7">
            <a:extLst>
              <a:ext uri="{FF2B5EF4-FFF2-40B4-BE49-F238E27FC236}">
                <a16:creationId xmlns:a16="http://schemas.microsoft.com/office/drawing/2014/main" id="{53E682F4-88DA-125F-A6C4-9CC090E6D821}"/>
              </a:ext>
            </a:extLst>
          </p:cNvPr>
          <p:cNvSpPr txBox="1"/>
          <p:nvPr/>
        </p:nvSpPr>
        <p:spPr>
          <a:xfrm>
            <a:off x="0" y="870785"/>
            <a:ext cx="9552562" cy="461665"/>
          </a:xfrm>
          <a:prstGeom prst="rect">
            <a:avLst/>
          </a:prstGeom>
          <a:noFill/>
        </p:spPr>
        <p:txBody>
          <a:bodyPr wrap="square">
            <a:spAutoFit/>
          </a:bodyPr>
          <a:lstStyle/>
          <a:p>
            <a:r>
              <a:rPr lang="en-US" sz="2400" b="1" dirty="0"/>
              <a:t>A) </a:t>
            </a:r>
            <a:r>
              <a:rPr lang="en-US" sz="2400" b="1" u="sng" dirty="0"/>
              <a:t>Who prefers energy drink more</a:t>
            </a:r>
            <a:r>
              <a:rPr lang="en-US" b="1" dirty="0"/>
              <a:t>? </a:t>
            </a:r>
            <a:r>
              <a:rPr lang="en-US" sz="2400" b="1" dirty="0"/>
              <a:t>(male/female/non-binary?) </a:t>
            </a:r>
            <a:endParaRPr lang="en-IN" sz="2400" b="1" dirty="0"/>
          </a:p>
        </p:txBody>
      </p:sp>
      <p:sp>
        <p:nvSpPr>
          <p:cNvPr id="2" name="TextBox 1">
            <a:extLst>
              <a:ext uri="{FF2B5EF4-FFF2-40B4-BE49-F238E27FC236}">
                <a16:creationId xmlns:a16="http://schemas.microsoft.com/office/drawing/2014/main" id="{9E8A61D0-8C20-9950-F936-0B201109877D}"/>
              </a:ext>
            </a:extLst>
          </p:cNvPr>
          <p:cNvSpPr txBox="1"/>
          <p:nvPr/>
        </p:nvSpPr>
        <p:spPr>
          <a:xfrm>
            <a:off x="237391" y="1499320"/>
            <a:ext cx="5442438" cy="1754326"/>
          </a:xfrm>
          <a:prstGeom prst="rect">
            <a:avLst/>
          </a:prstGeom>
          <a:noFill/>
          <a:ln w="28575">
            <a:solidFill>
              <a:schemeClr val="tx1"/>
            </a:solidFill>
          </a:ln>
        </p:spPr>
        <p:txBody>
          <a:bodyPr wrap="square" rtlCol="0">
            <a:spAutoFit/>
          </a:bodyPr>
          <a:lstStyle/>
          <a:p>
            <a:pPr algn="just"/>
            <a:r>
              <a:rPr lang="en-US" b="1" dirty="0"/>
              <a:t>HIGHLIGHTS : -</a:t>
            </a:r>
          </a:p>
          <a:p>
            <a:pPr algn="just"/>
            <a:r>
              <a:rPr lang="en-US" dirty="0"/>
              <a:t>MALE : </a:t>
            </a:r>
            <a:r>
              <a:rPr lang="en-US" b="1" dirty="0">
                <a:solidFill>
                  <a:srgbClr val="006600"/>
                </a:solidFill>
              </a:rPr>
              <a:t>6038</a:t>
            </a:r>
            <a:r>
              <a:rPr lang="en-US" dirty="0"/>
              <a:t> FEMALE : </a:t>
            </a:r>
            <a:r>
              <a:rPr lang="en-US" b="1" dirty="0">
                <a:solidFill>
                  <a:srgbClr val="006600"/>
                </a:solidFill>
              </a:rPr>
              <a:t>3455</a:t>
            </a:r>
            <a:r>
              <a:rPr lang="en-US" dirty="0"/>
              <a:t> BINARY : </a:t>
            </a:r>
            <a:r>
              <a:rPr lang="en-US" b="1" dirty="0">
                <a:solidFill>
                  <a:srgbClr val="006600"/>
                </a:solidFill>
              </a:rPr>
              <a:t>507</a:t>
            </a:r>
          </a:p>
          <a:p>
            <a:pPr algn="just"/>
            <a:r>
              <a:rPr lang="en-US" b="1" dirty="0">
                <a:solidFill>
                  <a:srgbClr val="006600"/>
                </a:solidFill>
              </a:rPr>
              <a:t>57.5% MALE </a:t>
            </a:r>
            <a:r>
              <a:rPr lang="en-US" dirty="0"/>
              <a:t>AND </a:t>
            </a:r>
            <a:r>
              <a:rPr lang="en-US" b="1" dirty="0">
                <a:solidFill>
                  <a:srgbClr val="006600"/>
                </a:solidFill>
              </a:rPr>
              <a:t>41% FEMALE PERCEIVE </a:t>
            </a:r>
            <a:r>
              <a:rPr lang="en-US" dirty="0"/>
              <a:t>ENERGY DRINK AS </a:t>
            </a:r>
            <a:r>
              <a:rPr lang="en-US" b="1" dirty="0">
                <a:solidFill>
                  <a:srgbClr val="006600"/>
                </a:solidFill>
              </a:rPr>
              <a:t>EFFECTIVE AND HEALTHY</a:t>
            </a:r>
            <a:r>
              <a:rPr lang="en-US" dirty="0"/>
              <a:t>.</a:t>
            </a:r>
          </a:p>
          <a:p>
            <a:pPr algn="just"/>
            <a:r>
              <a:rPr lang="en-US" b="1" dirty="0">
                <a:solidFill>
                  <a:srgbClr val="006600"/>
                </a:solidFill>
              </a:rPr>
              <a:t>19% MALE AND 29% FEMALE PERCEIVE </a:t>
            </a:r>
            <a:r>
              <a:rPr lang="en-US" dirty="0"/>
              <a:t>ENERGY DRINK </a:t>
            </a:r>
            <a:r>
              <a:rPr lang="en-US" b="1" dirty="0">
                <a:solidFill>
                  <a:srgbClr val="006600"/>
                </a:solidFill>
              </a:rPr>
              <a:t>DANGEROUS.</a:t>
            </a:r>
          </a:p>
        </p:txBody>
      </p:sp>
      <p:sp>
        <p:nvSpPr>
          <p:cNvPr id="3" name="TextBox 2">
            <a:extLst>
              <a:ext uri="{FF2B5EF4-FFF2-40B4-BE49-F238E27FC236}">
                <a16:creationId xmlns:a16="http://schemas.microsoft.com/office/drawing/2014/main" id="{91A5A882-0861-DFD0-62A2-1EEFCCDECA00}"/>
              </a:ext>
            </a:extLst>
          </p:cNvPr>
          <p:cNvSpPr txBox="1"/>
          <p:nvPr/>
        </p:nvSpPr>
        <p:spPr>
          <a:xfrm>
            <a:off x="237391" y="3595347"/>
            <a:ext cx="5442438" cy="2308324"/>
          </a:xfrm>
          <a:prstGeom prst="rect">
            <a:avLst/>
          </a:prstGeom>
          <a:noFill/>
          <a:ln w="28575">
            <a:solidFill>
              <a:schemeClr val="tx1"/>
            </a:solidFill>
          </a:ln>
        </p:spPr>
        <p:txBody>
          <a:bodyPr wrap="square" rtlCol="0">
            <a:spAutoFit/>
          </a:bodyPr>
          <a:lstStyle/>
          <a:p>
            <a:pPr algn="just"/>
            <a:r>
              <a:rPr lang="en-US" b="1" dirty="0"/>
              <a:t>INSIGHTS :-</a:t>
            </a:r>
            <a:br>
              <a:rPr lang="en-US" dirty="0"/>
            </a:br>
            <a:r>
              <a:rPr lang="en-US" b="0" i="0" dirty="0">
                <a:effectLst/>
                <a:latin typeface="Söhne"/>
              </a:rPr>
              <a:t>THERE ARE </a:t>
            </a:r>
            <a:r>
              <a:rPr lang="en-US" b="1" i="0" dirty="0">
                <a:solidFill>
                  <a:srgbClr val="FF0000"/>
                </a:solidFill>
                <a:effectLst/>
                <a:latin typeface="Söhne"/>
              </a:rPr>
              <a:t>GENDER DIFFERENCES </a:t>
            </a:r>
            <a:r>
              <a:rPr lang="en-US" b="0" i="0" dirty="0">
                <a:effectLst/>
                <a:latin typeface="Söhne"/>
              </a:rPr>
              <a:t>IN THE </a:t>
            </a:r>
            <a:r>
              <a:rPr lang="en-US" b="1" i="0" dirty="0">
                <a:solidFill>
                  <a:srgbClr val="FF0000"/>
                </a:solidFill>
                <a:effectLst/>
                <a:latin typeface="Söhne"/>
              </a:rPr>
              <a:t>PERCEPTION</a:t>
            </a:r>
            <a:r>
              <a:rPr lang="en-US" b="0" i="0" dirty="0">
                <a:effectLst/>
                <a:latin typeface="Söhne"/>
              </a:rPr>
              <a:t> OF </a:t>
            </a:r>
            <a:r>
              <a:rPr lang="en-US" b="1" i="0" dirty="0">
                <a:solidFill>
                  <a:srgbClr val="FF0000"/>
                </a:solidFill>
                <a:effectLst/>
                <a:latin typeface="Söhne"/>
              </a:rPr>
              <a:t>ENERGY DRINKS</a:t>
            </a:r>
            <a:r>
              <a:rPr lang="en-US" b="0" i="0" dirty="0">
                <a:effectLst/>
                <a:latin typeface="Söhne"/>
              </a:rPr>
              <a:t>. </a:t>
            </a:r>
            <a:r>
              <a:rPr lang="en-US" b="1" i="0" dirty="0">
                <a:solidFill>
                  <a:srgbClr val="FF0000"/>
                </a:solidFill>
                <a:effectLst/>
                <a:latin typeface="Söhne"/>
              </a:rPr>
              <a:t>MALES</a:t>
            </a:r>
            <a:r>
              <a:rPr lang="en-US" b="0" i="0" dirty="0">
                <a:effectLst/>
                <a:latin typeface="Söhne"/>
              </a:rPr>
              <a:t> TEND TO HAVE A MORE </a:t>
            </a:r>
            <a:r>
              <a:rPr lang="en-US" b="1" i="0" dirty="0">
                <a:solidFill>
                  <a:srgbClr val="FF0000"/>
                </a:solidFill>
                <a:effectLst/>
                <a:latin typeface="Söhne"/>
              </a:rPr>
              <a:t>POSITIVE PERCEPTION </a:t>
            </a:r>
            <a:r>
              <a:rPr lang="en-US" b="0" i="0" dirty="0">
                <a:effectLst/>
                <a:latin typeface="Söhne"/>
              </a:rPr>
              <a:t>OF ENERGY DRINKS, </a:t>
            </a:r>
            <a:r>
              <a:rPr lang="en-US" b="1" i="0" dirty="0">
                <a:solidFill>
                  <a:srgbClr val="FF0000"/>
                </a:solidFill>
                <a:effectLst/>
                <a:latin typeface="Söhne"/>
              </a:rPr>
              <a:t>PERCEIVING</a:t>
            </a:r>
            <a:r>
              <a:rPr lang="en-US" b="0" i="0" dirty="0">
                <a:effectLst/>
                <a:latin typeface="Söhne"/>
              </a:rPr>
              <a:t> THEM AS </a:t>
            </a:r>
            <a:r>
              <a:rPr lang="en-US" b="1" i="0" dirty="0">
                <a:solidFill>
                  <a:srgbClr val="FF0000"/>
                </a:solidFill>
                <a:effectLst/>
                <a:latin typeface="Söhne"/>
              </a:rPr>
              <a:t>EFFECTIVE AND HEALTHY </a:t>
            </a:r>
            <a:r>
              <a:rPr lang="en-US" b="0" i="0" dirty="0">
                <a:effectLst/>
                <a:latin typeface="Söhne"/>
              </a:rPr>
              <a:t>TO A GREATER EXTENT COMPARED TO FEMALES. </a:t>
            </a:r>
            <a:r>
              <a:rPr lang="en-US" b="1" i="0" dirty="0">
                <a:solidFill>
                  <a:srgbClr val="FF0000"/>
                </a:solidFill>
                <a:effectLst/>
                <a:latin typeface="Söhne"/>
              </a:rPr>
              <a:t>FEMALES</a:t>
            </a:r>
            <a:r>
              <a:rPr lang="en-US" b="0" i="0" dirty="0">
                <a:effectLst/>
                <a:latin typeface="Söhne"/>
              </a:rPr>
              <a:t>, ON THE OTHER HAND, ARE MORE LIKELY TO </a:t>
            </a:r>
            <a:r>
              <a:rPr lang="en-US" b="1" i="0" dirty="0">
                <a:solidFill>
                  <a:srgbClr val="FF0000"/>
                </a:solidFill>
                <a:effectLst/>
                <a:latin typeface="Söhne"/>
              </a:rPr>
              <a:t>PERCEIVE</a:t>
            </a:r>
            <a:r>
              <a:rPr lang="en-US" b="0" i="0" dirty="0">
                <a:effectLst/>
                <a:latin typeface="Söhne"/>
              </a:rPr>
              <a:t> ENERGY </a:t>
            </a:r>
            <a:r>
              <a:rPr lang="en-US" b="1" i="0" dirty="0">
                <a:solidFill>
                  <a:srgbClr val="FF0000"/>
                </a:solidFill>
                <a:effectLst/>
                <a:latin typeface="Söhne"/>
              </a:rPr>
              <a:t>DRINKS</a:t>
            </a:r>
            <a:r>
              <a:rPr lang="en-US" b="0" i="0" dirty="0">
                <a:effectLst/>
                <a:latin typeface="Söhne"/>
              </a:rPr>
              <a:t> AS </a:t>
            </a:r>
            <a:r>
              <a:rPr lang="en-US" b="1" i="0" dirty="0">
                <a:solidFill>
                  <a:srgbClr val="FF0000"/>
                </a:solidFill>
                <a:effectLst/>
                <a:latin typeface="Söhne"/>
              </a:rPr>
              <a:t>POTENTIALLY DANGEROUS</a:t>
            </a:r>
            <a:r>
              <a:rPr lang="en-US" b="0" i="0" dirty="0">
                <a:effectLst/>
                <a:latin typeface="Söhne"/>
              </a:rPr>
              <a:t>.</a:t>
            </a:r>
            <a:r>
              <a:rPr lang="en-US" b="1" dirty="0"/>
              <a:t> </a:t>
            </a:r>
          </a:p>
        </p:txBody>
      </p:sp>
      <p:pic>
        <p:nvPicPr>
          <p:cNvPr id="6" name="Picture 5">
            <a:extLst>
              <a:ext uri="{FF2B5EF4-FFF2-40B4-BE49-F238E27FC236}">
                <a16:creationId xmlns:a16="http://schemas.microsoft.com/office/drawing/2014/main" id="{F865BA66-9CA0-E058-A660-6F0EE4866479}"/>
              </a:ext>
            </a:extLst>
          </p:cNvPr>
          <p:cNvPicPr>
            <a:picLocks noChangeAspect="1"/>
          </p:cNvPicPr>
          <p:nvPr/>
        </p:nvPicPr>
        <p:blipFill rotWithShape="1">
          <a:blip r:embed="rId2">
            <a:extLst>
              <a:ext uri="{28A0092B-C50C-407E-A947-70E740481C1C}">
                <a14:useLocalDpi xmlns:a14="http://schemas.microsoft.com/office/drawing/2010/main" val="0"/>
              </a:ext>
            </a:extLst>
          </a:blip>
          <a:srcRect l="7193" t="20476" r="20606" b="8782"/>
          <a:stretch/>
        </p:blipFill>
        <p:spPr>
          <a:xfrm>
            <a:off x="5987562" y="1540104"/>
            <a:ext cx="5967048" cy="4745515"/>
          </a:xfrm>
          <a:prstGeom prst="rect">
            <a:avLst/>
          </a:prstGeom>
        </p:spPr>
      </p:pic>
    </p:spTree>
    <p:extLst>
      <p:ext uri="{BB962C8B-B14F-4D97-AF65-F5344CB8AC3E}">
        <p14:creationId xmlns:p14="http://schemas.microsoft.com/office/powerpoint/2010/main" val="275663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2B631-8671-84F9-4661-C589BB211C89}"/>
              </a:ext>
            </a:extLst>
          </p:cNvPr>
          <p:cNvSpPr txBox="1"/>
          <p:nvPr/>
        </p:nvSpPr>
        <p:spPr>
          <a:xfrm>
            <a:off x="99708" y="82845"/>
            <a:ext cx="7740786" cy="461665"/>
          </a:xfrm>
          <a:prstGeom prst="rect">
            <a:avLst/>
          </a:prstGeom>
          <a:noFill/>
        </p:spPr>
        <p:txBody>
          <a:bodyPr wrap="square">
            <a:spAutoFit/>
          </a:bodyPr>
          <a:lstStyle/>
          <a:p>
            <a:r>
              <a:rPr lang="en-US" sz="2400" b="1" dirty="0"/>
              <a:t>B)</a:t>
            </a:r>
            <a:r>
              <a:rPr lang="en-US" sz="2400" b="1" u="sng" dirty="0"/>
              <a:t> Which age group prefers energy drinks more</a:t>
            </a:r>
            <a:r>
              <a:rPr lang="en-US" sz="2400" b="1" dirty="0"/>
              <a:t>? </a:t>
            </a:r>
            <a:endParaRPr lang="en-IN" sz="2400" b="1" dirty="0"/>
          </a:p>
        </p:txBody>
      </p:sp>
      <p:sp>
        <p:nvSpPr>
          <p:cNvPr id="2" name="TextBox 1">
            <a:extLst>
              <a:ext uri="{FF2B5EF4-FFF2-40B4-BE49-F238E27FC236}">
                <a16:creationId xmlns:a16="http://schemas.microsoft.com/office/drawing/2014/main" id="{3F55238C-2C3E-DA11-FB29-549667CF056A}"/>
              </a:ext>
            </a:extLst>
          </p:cNvPr>
          <p:cNvSpPr txBox="1"/>
          <p:nvPr/>
        </p:nvSpPr>
        <p:spPr>
          <a:xfrm>
            <a:off x="99708" y="720585"/>
            <a:ext cx="6652784" cy="2585323"/>
          </a:xfrm>
          <a:prstGeom prst="rect">
            <a:avLst/>
          </a:prstGeom>
          <a:noFill/>
          <a:ln w="28575">
            <a:solidFill>
              <a:schemeClr val="tx1"/>
            </a:solidFill>
          </a:ln>
        </p:spPr>
        <p:txBody>
          <a:bodyPr wrap="square" rtlCol="0">
            <a:spAutoFit/>
          </a:bodyPr>
          <a:lstStyle/>
          <a:p>
            <a:pPr algn="just"/>
            <a:r>
              <a:rPr lang="en-US" b="1" dirty="0"/>
              <a:t>HIGHLIGHTS : - </a:t>
            </a:r>
          </a:p>
          <a:p>
            <a:pPr algn="just"/>
            <a:r>
              <a:rPr lang="en-US" dirty="0"/>
              <a:t>AGE GROUP : (15 – 18) - </a:t>
            </a:r>
            <a:r>
              <a:rPr lang="en-US" b="1" dirty="0">
                <a:solidFill>
                  <a:srgbClr val="006600"/>
                </a:solidFill>
              </a:rPr>
              <a:t>1488</a:t>
            </a:r>
            <a:r>
              <a:rPr lang="en-US" dirty="0"/>
              <a:t>, (19 – 30) - </a:t>
            </a:r>
            <a:r>
              <a:rPr lang="en-US" b="1" dirty="0">
                <a:solidFill>
                  <a:srgbClr val="006600"/>
                </a:solidFill>
              </a:rPr>
              <a:t>5520</a:t>
            </a:r>
            <a:r>
              <a:rPr lang="en-US" dirty="0"/>
              <a:t>, (31 – 45) - </a:t>
            </a:r>
            <a:r>
              <a:rPr lang="en-US" b="1" dirty="0">
                <a:solidFill>
                  <a:srgbClr val="006600"/>
                </a:solidFill>
              </a:rPr>
              <a:t>2376</a:t>
            </a:r>
            <a:r>
              <a:rPr lang="en-US" dirty="0"/>
              <a:t>,(45 – 65) - </a:t>
            </a:r>
            <a:r>
              <a:rPr lang="en-US" b="1" dirty="0">
                <a:solidFill>
                  <a:srgbClr val="006600"/>
                </a:solidFill>
              </a:rPr>
              <a:t>426</a:t>
            </a:r>
            <a:r>
              <a:rPr lang="en-US" dirty="0"/>
              <a:t>, 65+ - </a:t>
            </a:r>
            <a:r>
              <a:rPr lang="en-US" b="1" dirty="0">
                <a:solidFill>
                  <a:srgbClr val="006600"/>
                </a:solidFill>
              </a:rPr>
              <a:t>190</a:t>
            </a:r>
          </a:p>
          <a:p>
            <a:pPr algn="just"/>
            <a:endParaRPr lang="en-US" dirty="0"/>
          </a:p>
          <a:p>
            <a:pPr algn="just"/>
            <a:r>
              <a:rPr lang="en-US" dirty="0"/>
              <a:t>AMONG </a:t>
            </a:r>
            <a:r>
              <a:rPr lang="en-US" b="1" dirty="0">
                <a:solidFill>
                  <a:srgbClr val="006600"/>
                </a:solidFill>
              </a:rPr>
              <a:t>15 – 30 </a:t>
            </a:r>
            <a:r>
              <a:rPr lang="en-US" dirty="0"/>
              <a:t>AGE GROUP, GENERAL PERCEPTION ABOUT DRINK IS </a:t>
            </a:r>
            <a:r>
              <a:rPr lang="en-US" b="1" dirty="0">
                <a:solidFill>
                  <a:srgbClr val="006600"/>
                </a:solidFill>
              </a:rPr>
              <a:t>30% EFFECTIVE</a:t>
            </a:r>
            <a:r>
              <a:rPr lang="en-US" dirty="0"/>
              <a:t>,</a:t>
            </a:r>
            <a:r>
              <a:rPr lang="en-US" b="1" dirty="0">
                <a:solidFill>
                  <a:srgbClr val="006600"/>
                </a:solidFill>
              </a:rPr>
              <a:t>27% HEALTHY </a:t>
            </a:r>
            <a:r>
              <a:rPr lang="en-US" dirty="0"/>
              <a:t>AND ONLY </a:t>
            </a:r>
            <a:r>
              <a:rPr lang="en-US" b="1" dirty="0">
                <a:solidFill>
                  <a:srgbClr val="006600"/>
                </a:solidFill>
              </a:rPr>
              <a:t>10% DANGEROUS.</a:t>
            </a:r>
          </a:p>
          <a:p>
            <a:pPr algn="just"/>
            <a:endParaRPr lang="en-US" dirty="0"/>
          </a:p>
          <a:p>
            <a:pPr algn="just"/>
            <a:r>
              <a:rPr lang="en-US" dirty="0"/>
              <a:t>WHERE AS AMONG </a:t>
            </a:r>
            <a:r>
              <a:rPr lang="en-US" b="1" dirty="0">
                <a:solidFill>
                  <a:srgbClr val="006600"/>
                </a:solidFill>
              </a:rPr>
              <a:t>30 – 65 </a:t>
            </a:r>
            <a:r>
              <a:rPr lang="en-US" dirty="0"/>
              <a:t>, </a:t>
            </a:r>
            <a:r>
              <a:rPr lang="en-US" b="1" dirty="0">
                <a:solidFill>
                  <a:srgbClr val="006600"/>
                </a:solidFill>
              </a:rPr>
              <a:t>54%</a:t>
            </a:r>
            <a:r>
              <a:rPr lang="en-US" dirty="0"/>
              <a:t> SAYS </a:t>
            </a:r>
            <a:r>
              <a:rPr lang="en-US" b="1" dirty="0">
                <a:solidFill>
                  <a:srgbClr val="006600"/>
                </a:solidFill>
              </a:rPr>
              <a:t>DANGEROUS</a:t>
            </a:r>
            <a:r>
              <a:rPr lang="en-US" dirty="0"/>
              <a:t> AND ONLY </a:t>
            </a:r>
            <a:r>
              <a:rPr lang="en-US" b="1" dirty="0">
                <a:solidFill>
                  <a:srgbClr val="006600"/>
                </a:solidFill>
              </a:rPr>
              <a:t>10%</a:t>
            </a:r>
            <a:r>
              <a:rPr lang="en-US" dirty="0"/>
              <a:t> SAYS </a:t>
            </a:r>
            <a:r>
              <a:rPr lang="en-US" b="1" dirty="0">
                <a:solidFill>
                  <a:srgbClr val="006600"/>
                </a:solidFill>
              </a:rPr>
              <a:t>HEALTHY AND EFFECTIVE</a:t>
            </a:r>
            <a:r>
              <a:rPr lang="en-US" dirty="0"/>
              <a:t>.</a:t>
            </a:r>
          </a:p>
        </p:txBody>
      </p:sp>
      <p:sp>
        <p:nvSpPr>
          <p:cNvPr id="4" name="TextBox 3">
            <a:extLst>
              <a:ext uri="{FF2B5EF4-FFF2-40B4-BE49-F238E27FC236}">
                <a16:creationId xmlns:a16="http://schemas.microsoft.com/office/drawing/2014/main" id="{922E6B3D-8E2C-D486-380A-85A859AC8EB7}"/>
              </a:ext>
            </a:extLst>
          </p:cNvPr>
          <p:cNvSpPr txBox="1"/>
          <p:nvPr/>
        </p:nvSpPr>
        <p:spPr>
          <a:xfrm>
            <a:off x="99708" y="3560886"/>
            <a:ext cx="6652784" cy="2862322"/>
          </a:xfrm>
          <a:prstGeom prst="rect">
            <a:avLst/>
          </a:prstGeom>
          <a:noFill/>
          <a:ln w="28575">
            <a:solidFill>
              <a:schemeClr val="tx1"/>
            </a:solidFill>
          </a:ln>
        </p:spPr>
        <p:txBody>
          <a:bodyPr wrap="square" rtlCol="0">
            <a:spAutoFit/>
          </a:bodyPr>
          <a:lstStyle/>
          <a:p>
            <a:pPr algn="just"/>
            <a:r>
              <a:rPr lang="en-US" b="1" dirty="0"/>
              <a:t>INSIGHTS :- </a:t>
            </a:r>
          </a:p>
          <a:p>
            <a:pPr algn="just"/>
            <a:r>
              <a:rPr lang="en-US" b="0" i="0" dirty="0">
                <a:effectLst/>
                <a:latin typeface="Söhne"/>
              </a:rPr>
              <a:t>THERE IS A </a:t>
            </a:r>
            <a:r>
              <a:rPr lang="en-US" b="1" i="0" dirty="0">
                <a:solidFill>
                  <a:srgbClr val="FF0000"/>
                </a:solidFill>
                <a:effectLst/>
                <a:latin typeface="Söhne"/>
              </a:rPr>
              <a:t>CHANGE </a:t>
            </a:r>
            <a:r>
              <a:rPr lang="en-US" b="0" i="0" dirty="0">
                <a:effectLst/>
                <a:latin typeface="Söhne"/>
              </a:rPr>
              <a:t>IN PERCEPTION REGARDING THE </a:t>
            </a:r>
            <a:r>
              <a:rPr lang="en-US" b="1" i="0" dirty="0">
                <a:solidFill>
                  <a:srgbClr val="FF0000"/>
                </a:solidFill>
                <a:effectLst/>
                <a:latin typeface="Söhne"/>
              </a:rPr>
              <a:t>EFFECTS AND HEALTH IMPLICATIONS </a:t>
            </a:r>
            <a:r>
              <a:rPr lang="en-US" b="0" i="0" dirty="0">
                <a:effectLst/>
                <a:latin typeface="Söhne"/>
              </a:rPr>
              <a:t>OF DRINKS AS INDIVIDUALS </a:t>
            </a:r>
            <a:r>
              <a:rPr lang="en-US" b="1" i="0" dirty="0">
                <a:solidFill>
                  <a:srgbClr val="FF0000"/>
                </a:solidFill>
                <a:effectLst/>
                <a:latin typeface="Söhne"/>
              </a:rPr>
              <a:t>GROW OLDER.</a:t>
            </a:r>
            <a:r>
              <a:rPr lang="en-US" b="0" i="0" dirty="0">
                <a:effectLst/>
                <a:latin typeface="Söhne"/>
              </a:rPr>
              <a:t> </a:t>
            </a:r>
            <a:r>
              <a:rPr lang="en-US" b="1" i="0" dirty="0">
                <a:solidFill>
                  <a:srgbClr val="FF0000"/>
                </a:solidFill>
                <a:effectLst/>
                <a:latin typeface="Söhne"/>
              </a:rPr>
              <a:t>YOUNGER</a:t>
            </a:r>
            <a:r>
              <a:rPr lang="en-US" b="0" i="0" dirty="0">
                <a:effectLst/>
                <a:latin typeface="Söhne"/>
              </a:rPr>
              <a:t> INDIVIDUALS MAY HAVE A MORE </a:t>
            </a:r>
            <a:r>
              <a:rPr lang="en-US" b="1" i="0" dirty="0">
                <a:solidFill>
                  <a:srgbClr val="FF0000"/>
                </a:solidFill>
                <a:effectLst/>
                <a:latin typeface="Söhne"/>
              </a:rPr>
              <a:t>POSITIVE</a:t>
            </a:r>
            <a:r>
              <a:rPr lang="en-US" b="0" i="0" dirty="0">
                <a:effectLst/>
                <a:latin typeface="Söhne"/>
              </a:rPr>
              <a:t> AND OPTIMISTIC PERCEPTION, WHILE </a:t>
            </a:r>
            <a:r>
              <a:rPr lang="en-US" b="1" i="0" dirty="0">
                <a:solidFill>
                  <a:srgbClr val="FF0000"/>
                </a:solidFill>
                <a:effectLst/>
                <a:latin typeface="Söhne"/>
              </a:rPr>
              <a:t>OLDER </a:t>
            </a:r>
            <a:r>
              <a:rPr lang="en-US" b="0" i="0" dirty="0">
                <a:effectLst/>
                <a:latin typeface="Söhne"/>
              </a:rPr>
              <a:t>INDIVIDUALS TEND TO VIEW DRINKS WITH </a:t>
            </a:r>
            <a:r>
              <a:rPr lang="en-US" b="1" i="0" dirty="0">
                <a:solidFill>
                  <a:srgbClr val="FF0000"/>
                </a:solidFill>
                <a:effectLst/>
                <a:latin typeface="Söhne"/>
              </a:rPr>
              <a:t>MORE CAUTION </a:t>
            </a:r>
            <a:r>
              <a:rPr lang="en-US" b="0" i="0" dirty="0">
                <a:effectLst/>
                <a:latin typeface="Söhne"/>
              </a:rPr>
              <a:t>AND POTENTIAL RISKS.</a:t>
            </a:r>
          </a:p>
          <a:p>
            <a:pPr algn="just"/>
            <a:endParaRPr lang="en-US" dirty="0">
              <a:latin typeface="Söhne"/>
            </a:endParaRPr>
          </a:p>
          <a:p>
            <a:pPr algn="just"/>
            <a:r>
              <a:rPr lang="en-US" b="0" i="0" dirty="0">
                <a:effectLst/>
                <a:latin typeface="Söhne"/>
              </a:rPr>
              <a:t>ADDRESSING THE </a:t>
            </a:r>
            <a:r>
              <a:rPr lang="en-US" b="1" i="0" dirty="0">
                <a:solidFill>
                  <a:srgbClr val="FF0000"/>
                </a:solidFill>
                <a:effectLst/>
                <a:latin typeface="Söhne"/>
              </a:rPr>
              <a:t>CONCERNS AND PREFERENCES </a:t>
            </a:r>
            <a:r>
              <a:rPr lang="en-US" b="0" i="0" dirty="0">
                <a:effectLst/>
                <a:latin typeface="Söhne"/>
              </a:rPr>
              <a:t>OF DIFFERENT AGE GROUPS, </a:t>
            </a:r>
            <a:r>
              <a:rPr lang="en-US" b="1" i="0" dirty="0">
                <a:solidFill>
                  <a:srgbClr val="FF0000"/>
                </a:solidFill>
                <a:effectLst/>
                <a:latin typeface="Söhne"/>
              </a:rPr>
              <a:t>ENSURING EFFECTIVE COMMUNICATION </a:t>
            </a:r>
            <a:r>
              <a:rPr lang="en-US" b="0" i="0" dirty="0">
                <a:effectLst/>
                <a:latin typeface="Söhne"/>
              </a:rPr>
              <a:t>AND </a:t>
            </a:r>
            <a:r>
              <a:rPr lang="en-US" b="1" i="0" dirty="0">
                <a:solidFill>
                  <a:srgbClr val="FF0000"/>
                </a:solidFill>
                <a:effectLst/>
                <a:latin typeface="Söhne"/>
              </a:rPr>
              <a:t>MEETING</a:t>
            </a:r>
            <a:r>
              <a:rPr lang="en-US" b="0" i="0" dirty="0">
                <a:effectLst/>
                <a:latin typeface="Söhne"/>
              </a:rPr>
              <a:t> CAN ACHIEVE THE </a:t>
            </a:r>
            <a:r>
              <a:rPr lang="en-US" b="1" i="0" dirty="0">
                <a:solidFill>
                  <a:srgbClr val="FF0000"/>
                </a:solidFill>
                <a:effectLst/>
                <a:latin typeface="Söhne"/>
              </a:rPr>
              <a:t>EXPECTATIONS</a:t>
            </a:r>
            <a:r>
              <a:rPr lang="en-US" b="0" i="0" dirty="0">
                <a:effectLst/>
                <a:latin typeface="Söhne"/>
              </a:rPr>
              <a:t> OF THEIR </a:t>
            </a:r>
            <a:r>
              <a:rPr lang="en-US" b="1" i="0" dirty="0">
                <a:solidFill>
                  <a:srgbClr val="FF0000"/>
                </a:solidFill>
                <a:effectLst/>
                <a:latin typeface="Söhne"/>
              </a:rPr>
              <a:t>TARGET CONSUMERS.</a:t>
            </a:r>
            <a:endParaRPr lang="en-US" b="1" dirty="0">
              <a:solidFill>
                <a:srgbClr val="FF0000"/>
              </a:solidFill>
            </a:endParaRPr>
          </a:p>
        </p:txBody>
      </p:sp>
      <p:pic>
        <p:nvPicPr>
          <p:cNvPr id="6" name="Picture 5">
            <a:extLst>
              <a:ext uri="{FF2B5EF4-FFF2-40B4-BE49-F238E27FC236}">
                <a16:creationId xmlns:a16="http://schemas.microsoft.com/office/drawing/2014/main" id="{D61469C2-14A2-CF1F-2E06-E77EF2D9B2E0}"/>
              </a:ext>
            </a:extLst>
          </p:cNvPr>
          <p:cNvPicPr>
            <a:picLocks noChangeAspect="1"/>
          </p:cNvPicPr>
          <p:nvPr/>
        </p:nvPicPr>
        <p:blipFill rotWithShape="1">
          <a:blip r:embed="rId2">
            <a:extLst>
              <a:ext uri="{28A0092B-C50C-407E-A947-70E740481C1C}">
                <a14:useLocalDpi xmlns:a14="http://schemas.microsoft.com/office/drawing/2010/main" val="0"/>
              </a:ext>
            </a:extLst>
          </a:blip>
          <a:srcRect l="6866" t="19800" r="20565" b="9473"/>
          <a:stretch/>
        </p:blipFill>
        <p:spPr>
          <a:xfrm>
            <a:off x="6851945" y="742283"/>
            <a:ext cx="5240347" cy="2760911"/>
          </a:xfrm>
          <a:prstGeom prst="rect">
            <a:avLst/>
          </a:prstGeom>
        </p:spPr>
      </p:pic>
      <p:pic>
        <p:nvPicPr>
          <p:cNvPr id="8" name="Picture 7">
            <a:extLst>
              <a:ext uri="{FF2B5EF4-FFF2-40B4-BE49-F238E27FC236}">
                <a16:creationId xmlns:a16="http://schemas.microsoft.com/office/drawing/2014/main" id="{A95CE992-A642-9BB6-93F7-F72ECE47900D}"/>
              </a:ext>
            </a:extLst>
          </p:cNvPr>
          <p:cNvPicPr>
            <a:picLocks noChangeAspect="1"/>
          </p:cNvPicPr>
          <p:nvPr/>
        </p:nvPicPr>
        <p:blipFill rotWithShape="1">
          <a:blip r:embed="rId3">
            <a:extLst>
              <a:ext uri="{28A0092B-C50C-407E-A947-70E740481C1C}">
                <a14:useLocalDpi xmlns:a14="http://schemas.microsoft.com/office/drawing/2010/main" val="0"/>
              </a:ext>
            </a:extLst>
          </a:blip>
          <a:srcRect l="6947" t="19643" r="20371" b="9626"/>
          <a:stretch/>
        </p:blipFill>
        <p:spPr>
          <a:xfrm>
            <a:off x="6851945" y="3700967"/>
            <a:ext cx="5240347" cy="2760911"/>
          </a:xfrm>
          <a:prstGeom prst="rect">
            <a:avLst/>
          </a:prstGeom>
        </p:spPr>
      </p:pic>
    </p:spTree>
    <p:extLst>
      <p:ext uri="{BB962C8B-B14F-4D97-AF65-F5344CB8AC3E}">
        <p14:creationId xmlns:p14="http://schemas.microsoft.com/office/powerpoint/2010/main" val="16999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47B947-5B30-21B4-46ED-4812379E36A0}"/>
              </a:ext>
            </a:extLst>
          </p:cNvPr>
          <p:cNvSpPr txBox="1"/>
          <p:nvPr/>
        </p:nvSpPr>
        <p:spPr>
          <a:xfrm>
            <a:off x="119163" y="180122"/>
            <a:ext cx="7896427" cy="461665"/>
          </a:xfrm>
          <a:prstGeom prst="rect">
            <a:avLst/>
          </a:prstGeom>
          <a:noFill/>
        </p:spPr>
        <p:txBody>
          <a:bodyPr wrap="square">
            <a:spAutoFit/>
          </a:bodyPr>
          <a:lstStyle/>
          <a:p>
            <a:r>
              <a:rPr lang="en-US" sz="2400" b="1" dirty="0"/>
              <a:t>C) </a:t>
            </a:r>
            <a:r>
              <a:rPr lang="en-US" sz="2400" b="1" u="sng" dirty="0"/>
              <a:t>Which type of marketing reaches the most Youth </a:t>
            </a:r>
            <a:r>
              <a:rPr lang="en-US" sz="2400" b="1" dirty="0"/>
              <a:t>(15-30)?</a:t>
            </a:r>
            <a:endParaRPr lang="en-IN" sz="2400" b="1" dirty="0"/>
          </a:p>
        </p:txBody>
      </p:sp>
      <p:sp>
        <p:nvSpPr>
          <p:cNvPr id="2" name="TextBox 1">
            <a:extLst>
              <a:ext uri="{FF2B5EF4-FFF2-40B4-BE49-F238E27FC236}">
                <a16:creationId xmlns:a16="http://schemas.microsoft.com/office/drawing/2014/main" id="{622F19A7-2DD3-2AFA-33F6-66C5E0D269E1}"/>
              </a:ext>
            </a:extLst>
          </p:cNvPr>
          <p:cNvSpPr txBox="1"/>
          <p:nvPr/>
        </p:nvSpPr>
        <p:spPr>
          <a:xfrm>
            <a:off x="237391" y="778351"/>
            <a:ext cx="5442438" cy="1754326"/>
          </a:xfrm>
          <a:prstGeom prst="rect">
            <a:avLst/>
          </a:prstGeom>
          <a:noFill/>
          <a:ln w="28575">
            <a:solidFill>
              <a:schemeClr val="tx1"/>
            </a:solidFill>
          </a:ln>
        </p:spPr>
        <p:txBody>
          <a:bodyPr wrap="square" rtlCol="0">
            <a:spAutoFit/>
          </a:bodyPr>
          <a:lstStyle/>
          <a:p>
            <a:pPr algn="just"/>
            <a:r>
              <a:rPr lang="en-US" b="1" dirty="0"/>
              <a:t>HIGHLIGHTS</a:t>
            </a:r>
            <a:r>
              <a:rPr lang="en-US" dirty="0"/>
              <a:t> : - </a:t>
            </a:r>
          </a:p>
          <a:p>
            <a:pPr algn="just"/>
            <a:r>
              <a:rPr lang="en-US" dirty="0"/>
              <a:t>AMONG AGE GROUP OF (15 – 30),</a:t>
            </a:r>
            <a:r>
              <a:rPr lang="en-US" b="1" dirty="0">
                <a:solidFill>
                  <a:srgbClr val="006600"/>
                </a:solidFill>
              </a:rPr>
              <a:t>48% PREFERS ONLINE ADS</a:t>
            </a:r>
            <a:r>
              <a:rPr lang="en-US" b="1" dirty="0">
                <a:solidFill>
                  <a:srgbClr val="FF0000"/>
                </a:solidFill>
              </a:rPr>
              <a:t> </a:t>
            </a:r>
            <a:r>
              <a:rPr lang="en-US" dirty="0"/>
              <a:t>AS MARKETING CHANNEL.</a:t>
            </a:r>
          </a:p>
          <a:p>
            <a:pPr algn="just"/>
            <a:endParaRPr lang="en-US" dirty="0"/>
          </a:p>
          <a:p>
            <a:pPr algn="just"/>
            <a:r>
              <a:rPr lang="en-US" b="1" dirty="0">
                <a:solidFill>
                  <a:srgbClr val="006600"/>
                </a:solidFill>
              </a:rPr>
              <a:t>25%</a:t>
            </a:r>
            <a:r>
              <a:rPr lang="en-US" b="1" dirty="0">
                <a:solidFill>
                  <a:srgbClr val="FF0000"/>
                </a:solidFill>
              </a:rPr>
              <a:t> </a:t>
            </a:r>
            <a:r>
              <a:rPr lang="en-US" dirty="0"/>
              <a:t>ALSO SAYS </a:t>
            </a:r>
            <a:r>
              <a:rPr lang="en-US" b="1" dirty="0">
                <a:solidFill>
                  <a:srgbClr val="006600"/>
                </a:solidFill>
              </a:rPr>
              <a:t>TV COMMERCIAL </a:t>
            </a:r>
            <a:r>
              <a:rPr lang="en-US" dirty="0"/>
              <a:t>BUT ONLY </a:t>
            </a:r>
            <a:r>
              <a:rPr lang="en-US" b="1" dirty="0">
                <a:solidFill>
                  <a:srgbClr val="006600"/>
                </a:solidFill>
              </a:rPr>
              <a:t>6%</a:t>
            </a:r>
            <a:r>
              <a:rPr lang="en-US" dirty="0"/>
              <a:t> SAYS </a:t>
            </a:r>
            <a:r>
              <a:rPr lang="en-US" b="1" dirty="0">
                <a:solidFill>
                  <a:srgbClr val="006600"/>
                </a:solidFill>
              </a:rPr>
              <a:t>PRINT MEDIA. </a:t>
            </a:r>
          </a:p>
        </p:txBody>
      </p:sp>
      <p:sp>
        <p:nvSpPr>
          <p:cNvPr id="4" name="TextBox 3">
            <a:extLst>
              <a:ext uri="{FF2B5EF4-FFF2-40B4-BE49-F238E27FC236}">
                <a16:creationId xmlns:a16="http://schemas.microsoft.com/office/drawing/2014/main" id="{1213E6B3-0A70-D9BD-97BE-3A63E9566960}"/>
              </a:ext>
            </a:extLst>
          </p:cNvPr>
          <p:cNvSpPr txBox="1"/>
          <p:nvPr/>
        </p:nvSpPr>
        <p:spPr>
          <a:xfrm>
            <a:off x="237391" y="2669241"/>
            <a:ext cx="5442438" cy="3416320"/>
          </a:xfrm>
          <a:prstGeom prst="rect">
            <a:avLst/>
          </a:prstGeom>
          <a:noFill/>
          <a:ln w="28575">
            <a:solidFill>
              <a:schemeClr val="tx1"/>
            </a:solidFill>
          </a:ln>
        </p:spPr>
        <p:txBody>
          <a:bodyPr wrap="square" rtlCol="0">
            <a:spAutoFit/>
          </a:bodyPr>
          <a:lstStyle/>
          <a:p>
            <a:pPr algn="just"/>
            <a:r>
              <a:rPr lang="en-US" b="1" dirty="0"/>
              <a:t>INSIGHTS :- </a:t>
            </a:r>
            <a:endParaRPr lang="en-US" dirty="0"/>
          </a:p>
          <a:p>
            <a:pPr algn="just"/>
            <a:r>
              <a:rPr lang="en-US" b="1" i="0" dirty="0">
                <a:solidFill>
                  <a:srgbClr val="FF0000"/>
                </a:solidFill>
                <a:effectLst/>
                <a:latin typeface="Söhne"/>
              </a:rPr>
              <a:t>DIGITAL ADVERTISING </a:t>
            </a:r>
            <a:r>
              <a:rPr lang="en-US" b="0" i="0" dirty="0">
                <a:effectLst/>
                <a:latin typeface="Söhne"/>
              </a:rPr>
              <a:t>PLATFORMS, SUCH AS </a:t>
            </a:r>
            <a:r>
              <a:rPr lang="en-US" b="1" i="0" dirty="0">
                <a:solidFill>
                  <a:srgbClr val="FF0000"/>
                </a:solidFill>
                <a:effectLst/>
                <a:latin typeface="Söhne"/>
              </a:rPr>
              <a:t>SOCIAL MEDIA, WEBSITES, AND ONLINE VIDEO PLATFORMS</a:t>
            </a:r>
            <a:r>
              <a:rPr lang="en-US" b="0" i="0" dirty="0">
                <a:effectLst/>
                <a:latin typeface="Söhne"/>
              </a:rPr>
              <a:t>, ARE HIGHLY </a:t>
            </a:r>
            <a:r>
              <a:rPr lang="en-US" b="1" i="0" dirty="0">
                <a:solidFill>
                  <a:srgbClr val="FF0000"/>
                </a:solidFill>
                <a:effectLst/>
                <a:latin typeface="Söhne"/>
              </a:rPr>
              <a:t>EFFECTIVE</a:t>
            </a:r>
            <a:r>
              <a:rPr lang="en-US" b="0" i="0" dirty="0">
                <a:effectLst/>
                <a:latin typeface="Söhne"/>
              </a:rPr>
              <a:t> IN REACHING AND ENGAGING WITH THE </a:t>
            </a:r>
            <a:r>
              <a:rPr lang="en-US" b="1" i="0" dirty="0">
                <a:solidFill>
                  <a:srgbClr val="FF0000"/>
                </a:solidFill>
                <a:effectLst/>
                <a:latin typeface="Söhne"/>
              </a:rPr>
              <a:t>YOUNGER DEMOGRAPHIC</a:t>
            </a:r>
            <a:r>
              <a:rPr lang="en-US" b="0" i="0" dirty="0">
                <a:effectLst/>
                <a:latin typeface="Söhne"/>
              </a:rPr>
              <a:t>. </a:t>
            </a:r>
          </a:p>
          <a:p>
            <a:pPr algn="just"/>
            <a:endParaRPr lang="en-US" b="0" i="0" dirty="0">
              <a:effectLst/>
              <a:latin typeface="Söhne"/>
            </a:endParaRPr>
          </a:p>
          <a:p>
            <a:pPr algn="just"/>
            <a:r>
              <a:rPr lang="en-US" b="0" i="0" dirty="0">
                <a:effectLst/>
                <a:latin typeface="Söhne"/>
              </a:rPr>
              <a:t>A </a:t>
            </a:r>
            <a:r>
              <a:rPr lang="en-US" b="1" i="0" dirty="0">
                <a:solidFill>
                  <a:srgbClr val="FF0000"/>
                </a:solidFill>
                <a:effectLst/>
                <a:latin typeface="Söhne"/>
              </a:rPr>
              <a:t>DECLINE</a:t>
            </a:r>
            <a:r>
              <a:rPr lang="en-US" b="0" i="0" dirty="0">
                <a:effectLst/>
                <a:latin typeface="Söhne"/>
              </a:rPr>
              <a:t> IN THE </a:t>
            </a:r>
            <a:r>
              <a:rPr lang="en-US" b="1" i="0" dirty="0">
                <a:solidFill>
                  <a:srgbClr val="FF0000"/>
                </a:solidFill>
                <a:effectLst/>
                <a:latin typeface="Söhne"/>
              </a:rPr>
              <a:t>EFFECTIVENESS OF PRINT MEDIA</a:t>
            </a:r>
            <a:r>
              <a:rPr lang="en-US" b="0" i="0" dirty="0">
                <a:effectLst/>
                <a:latin typeface="Söhne"/>
              </a:rPr>
              <a:t>, SUCH AS NEWSPAPERS AND MAGAZINES, AMONG THE YOUNGER GENERATION. IT INDICATES THAT TRADITIONAL PRINT ADVERTISING MAY NOT BE AS INFLUENTIAL IN CAPTURING THE ATTENTION AND INTERESTS.</a:t>
            </a:r>
            <a:endParaRPr lang="en-US" dirty="0"/>
          </a:p>
        </p:txBody>
      </p:sp>
      <p:pic>
        <p:nvPicPr>
          <p:cNvPr id="6" name="Picture 5">
            <a:extLst>
              <a:ext uri="{FF2B5EF4-FFF2-40B4-BE49-F238E27FC236}">
                <a16:creationId xmlns:a16="http://schemas.microsoft.com/office/drawing/2014/main" id="{1EFCB80C-04E0-0148-4B38-DEB1C37B08D5}"/>
              </a:ext>
            </a:extLst>
          </p:cNvPr>
          <p:cNvPicPr>
            <a:picLocks noChangeAspect="1"/>
          </p:cNvPicPr>
          <p:nvPr/>
        </p:nvPicPr>
        <p:blipFill rotWithShape="1">
          <a:blip r:embed="rId2">
            <a:extLst>
              <a:ext uri="{28A0092B-C50C-407E-A947-70E740481C1C}">
                <a14:useLocalDpi xmlns:a14="http://schemas.microsoft.com/office/drawing/2010/main" val="0"/>
              </a:ext>
            </a:extLst>
          </a:blip>
          <a:srcRect l="6976" t="19755" r="20242" b="9875"/>
          <a:stretch/>
        </p:blipFill>
        <p:spPr>
          <a:xfrm>
            <a:off x="5926015" y="1090248"/>
            <a:ext cx="6170428" cy="5587630"/>
          </a:xfrm>
          <a:prstGeom prst="rect">
            <a:avLst/>
          </a:prstGeom>
        </p:spPr>
      </p:pic>
    </p:spTree>
    <p:extLst>
      <p:ext uri="{BB962C8B-B14F-4D97-AF65-F5344CB8AC3E}">
        <p14:creationId xmlns:p14="http://schemas.microsoft.com/office/powerpoint/2010/main" val="373067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AB6A-9D28-FB9A-6BB2-ACB8C1C69AD5}"/>
              </a:ext>
            </a:extLst>
          </p:cNvPr>
          <p:cNvSpPr txBox="1">
            <a:spLocks/>
          </p:cNvSpPr>
          <p:nvPr/>
        </p:nvSpPr>
        <p:spPr>
          <a:xfrm>
            <a:off x="0" y="149843"/>
            <a:ext cx="5768502" cy="529992"/>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CONSUMER PREFERENCE</a:t>
            </a:r>
            <a:endParaRPr lang="en-IN" sz="3600" b="1" dirty="0"/>
          </a:p>
        </p:txBody>
      </p:sp>
      <p:sp>
        <p:nvSpPr>
          <p:cNvPr id="4" name="TextBox 3">
            <a:extLst>
              <a:ext uri="{FF2B5EF4-FFF2-40B4-BE49-F238E27FC236}">
                <a16:creationId xmlns:a16="http://schemas.microsoft.com/office/drawing/2014/main" id="{4464B9BE-D645-1970-2AC5-6657868F098A}"/>
              </a:ext>
            </a:extLst>
          </p:cNvPr>
          <p:cNvSpPr txBox="1"/>
          <p:nvPr/>
        </p:nvSpPr>
        <p:spPr>
          <a:xfrm>
            <a:off x="-1" y="858745"/>
            <a:ext cx="9922213" cy="461665"/>
          </a:xfrm>
          <a:prstGeom prst="rect">
            <a:avLst/>
          </a:prstGeom>
          <a:noFill/>
        </p:spPr>
        <p:txBody>
          <a:bodyPr wrap="square">
            <a:spAutoFit/>
          </a:bodyPr>
          <a:lstStyle/>
          <a:p>
            <a:r>
              <a:rPr lang="en-US" sz="2400" b="1" dirty="0"/>
              <a:t>A) </a:t>
            </a:r>
            <a:r>
              <a:rPr lang="en-US" sz="2400" b="1" u="sng" dirty="0"/>
              <a:t>What are the preferred ingredients of energy drinks among respondents</a:t>
            </a:r>
            <a:r>
              <a:rPr lang="en-US" sz="2400" b="1" dirty="0"/>
              <a:t>?</a:t>
            </a:r>
            <a:endParaRPr lang="en-IN" sz="2400" b="1" dirty="0"/>
          </a:p>
        </p:txBody>
      </p:sp>
      <p:pic>
        <p:nvPicPr>
          <p:cNvPr id="7" name="Picture 6">
            <a:extLst>
              <a:ext uri="{FF2B5EF4-FFF2-40B4-BE49-F238E27FC236}">
                <a16:creationId xmlns:a16="http://schemas.microsoft.com/office/drawing/2014/main" id="{80937218-B0F6-A7C2-8FB1-F71AC419831F}"/>
              </a:ext>
            </a:extLst>
          </p:cNvPr>
          <p:cNvPicPr>
            <a:picLocks noChangeAspect="1"/>
          </p:cNvPicPr>
          <p:nvPr/>
        </p:nvPicPr>
        <p:blipFill rotWithShape="1">
          <a:blip r:embed="rId2">
            <a:extLst>
              <a:ext uri="{28A0092B-C50C-407E-A947-70E740481C1C}">
                <a14:useLocalDpi xmlns:a14="http://schemas.microsoft.com/office/drawing/2010/main" val="0"/>
              </a:ext>
            </a:extLst>
          </a:blip>
          <a:srcRect l="10649" t="20715" r="23775" b="14456"/>
          <a:stretch/>
        </p:blipFill>
        <p:spPr>
          <a:xfrm>
            <a:off x="6884065" y="1320410"/>
            <a:ext cx="5184843" cy="2408464"/>
          </a:xfrm>
          <a:prstGeom prst="rect">
            <a:avLst/>
          </a:prstGeom>
        </p:spPr>
      </p:pic>
      <p:sp>
        <p:nvSpPr>
          <p:cNvPr id="8" name="TextBox 7">
            <a:extLst>
              <a:ext uri="{FF2B5EF4-FFF2-40B4-BE49-F238E27FC236}">
                <a16:creationId xmlns:a16="http://schemas.microsoft.com/office/drawing/2014/main" id="{E59C7710-8A9E-05CE-676F-9AEFC5E9003B}"/>
              </a:ext>
            </a:extLst>
          </p:cNvPr>
          <p:cNvSpPr txBox="1"/>
          <p:nvPr/>
        </p:nvSpPr>
        <p:spPr>
          <a:xfrm>
            <a:off x="359923" y="1964987"/>
            <a:ext cx="5933873" cy="369332"/>
          </a:xfrm>
          <a:prstGeom prst="rect">
            <a:avLst/>
          </a:prstGeom>
          <a:noFill/>
        </p:spPr>
        <p:txBody>
          <a:bodyPr wrap="square" rtlCol="0">
            <a:spAutoFit/>
          </a:bodyPr>
          <a:lstStyle/>
          <a:p>
            <a:r>
              <a:rPr lang="en-US" dirty="0"/>
              <a:t>                                                            </a:t>
            </a:r>
            <a:endParaRPr lang="en-IN" dirty="0"/>
          </a:p>
        </p:txBody>
      </p:sp>
      <p:sp>
        <p:nvSpPr>
          <p:cNvPr id="3" name="TextBox 2">
            <a:extLst>
              <a:ext uri="{FF2B5EF4-FFF2-40B4-BE49-F238E27FC236}">
                <a16:creationId xmlns:a16="http://schemas.microsoft.com/office/drawing/2014/main" id="{F19F7D93-B1F0-1FCD-0DEB-68960DED986E}"/>
              </a:ext>
            </a:extLst>
          </p:cNvPr>
          <p:cNvSpPr txBox="1"/>
          <p:nvPr/>
        </p:nvSpPr>
        <p:spPr>
          <a:xfrm>
            <a:off x="123092" y="1499320"/>
            <a:ext cx="6427177" cy="1200329"/>
          </a:xfrm>
          <a:prstGeom prst="rect">
            <a:avLst/>
          </a:prstGeom>
          <a:noFill/>
          <a:ln w="28575">
            <a:solidFill>
              <a:schemeClr val="tx1"/>
            </a:solidFill>
          </a:ln>
        </p:spPr>
        <p:txBody>
          <a:bodyPr wrap="square" rtlCol="0">
            <a:spAutoFit/>
          </a:bodyPr>
          <a:lstStyle/>
          <a:p>
            <a:pPr algn="just"/>
            <a:r>
              <a:rPr lang="en-US" b="1" dirty="0"/>
              <a:t>HIGHLIGHTS : - </a:t>
            </a:r>
          </a:p>
          <a:p>
            <a:pPr algn="just"/>
            <a:r>
              <a:rPr lang="en-US" dirty="0"/>
              <a:t>MOST EXPECTED </a:t>
            </a:r>
            <a:r>
              <a:rPr lang="en-US" b="1" dirty="0">
                <a:solidFill>
                  <a:srgbClr val="006600"/>
                </a:solidFill>
              </a:rPr>
              <a:t>INGREDIENT</a:t>
            </a:r>
            <a:r>
              <a:rPr lang="en-US" dirty="0"/>
              <a:t> IS </a:t>
            </a:r>
            <a:r>
              <a:rPr lang="en-US" b="1" dirty="0">
                <a:solidFill>
                  <a:srgbClr val="006600"/>
                </a:solidFill>
              </a:rPr>
              <a:t>CAFFEINE</a:t>
            </a:r>
            <a:r>
              <a:rPr lang="en-US" dirty="0"/>
              <a:t> WITH </a:t>
            </a:r>
            <a:r>
              <a:rPr lang="en-US" b="1" dirty="0">
                <a:solidFill>
                  <a:srgbClr val="006600"/>
                </a:solidFill>
              </a:rPr>
              <a:t>39% RESPONSE</a:t>
            </a:r>
            <a:r>
              <a:rPr lang="en-US" dirty="0"/>
              <a:t>.</a:t>
            </a:r>
          </a:p>
          <a:p>
            <a:pPr algn="just"/>
            <a:endParaRPr lang="en-US" dirty="0"/>
          </a:p>
          <a:p>
            <a:pPr algn="just"/>
            <a:r>
              <a:rPr lang="en-US" b="1" dirty="0">
                <a:solidFill>
                  <a:srgbClr val="006600"/>
                </a:solidFill>
              </a:rPr>
              <a:t>VITAMINS 25%</a:t>
            </a:r>
            <a:r>
              <a:rPr lang="en-US" dirty="0"/>
              <a:t> AND </a:t>
            </a:r>
            <a:r>
              <a:rPr lang="en-US" b="1" dirty="0">
                <a:solidFill>
                  <a:srgbClr val="006600"/>
                </a:solidFill>
              </a:rPr>
              <a:t>SUGAR ONLY 20%.</a:t>
            </a:r>
          </a:p>
        </p:txBody>
      </p:sp>
      <p:sp>
        <p:nvSpPr>
          <p:cNvPr id="5" name="TextBox 4">
            <a:extLst>
              <a:ext uri="{FF2B5EF4-FFF2-40B4-BE49-F238E27FC236}">
                <a16:creationId xmlns:a16="http://schemas.microsoft.com/office/drawing/2014/main" id="{5AB635D5-641A-19E3-3953-8B3A0A7D010F}"/>
              </a:ext>
            </a:extLst>
          </p:cNvPr>
          <p:cNvSpPr txBox="1"/>
          <p:nvPr/>
        </p:nvSpPr>
        <p:spPr>
          <a:xfrm>
            <a:off x="123092" y="2878559"/>
            <a:ext cx="6637881" cy="3693319"/>
          </a:xfrm>
          <a:prstGeom prst="rect">
            <a:avLst/>
          </a:prstGeom>
          <a:noFill/>
          <a:ln w="28575">
            <a:solidFill>
              <a:schemeClr val="tx1"/>
            </a:solidFill>
          </a:ln>
        </p:spPr>
        <p:txBody>
          <a:bodyPr wrap="square" rtlCol="0">
            <a:spAutoFit/>
          </a:bodyPr>
          <a:lstStyle/>
          <a:p>
            <a:pPr algn="l"/>
            <a:r>
              <a:rPr lang="en-US" b="1" dirty="0"/>
              <a:t>INSIGHTS :- </a:t>
            </a:r>
          </a:p>
          <a:p>
            <a:pPr marL="285750" indent="-285750" algn="l">
              <a:buFont typeface="Arial" panose="020B0604020202020204" pitchFamily="34" charset="0"/>
              <a:buChar char="•"/>
            </a:pPr>
            <a:r>
              <a:rPr lang="en-US" b="0" i="0" dirty="0">
                <a:effectLst/>
                <a:latin typeface="Söhne"/>
              </a:rPr>
              <a:t>CONSUMERS HAVE A </a:t>
            </a:r>
            <a:r>
              <a:rPr lang="en-US" b="1" i="0" dirty="0">
                <a:solidFill>
                  <a:srgbClr val="FF0000"/>
                </a:solidFill>
                <a:effectLst/>
                <a:latin typeface="Söhne"/>
              </a:rPr>
              <a:t>STRONG ASSOCIATION BETWEEN ENERGY DRINKS AND THE PRESENCE OF CAFFEINE</a:t>
            </a:r>
            <a:r>
              <a:rPr lang="en-US" b="0" i="0" dirty="0">
                <a:effectLst/>
                <a:latin typeface="Söhne"/>
              </a:rPr>
              <a:t>. CAFFEINE IS COMMONLY KNOWN FOR ITS STIMULANT EFFECTS, AND ITS INCLUSION IN ENERGY DRINKS ALIGNS WITH THE EXPECTED FUNCTION OF PROVIDING AN ENERGY BOOST.</a:t>
            </a:r>
          </a:p>
          <a:p>
            <a:pPr marL="285750" indent="-285750" algn="l">
              <a:buFont typeface="Arial" panose="020B0604020202020204" pitchFamily="34" charset="0"/>
              <a:buChar char="•"/>
            </a:pPr>
            <a:r>
              <a:rPr lang="en-US" b="1" i="0" dirty="0">
                <a:solidFill>
                  <a:srgbClr val="FF0000"/>
                </a:solidFill>
                <a:effectLst/>
                <a:latin typeface="Söhne"/>
              </a:rPr>
              <a:t>CONSUMERS</a:t>
            </a:r>
            <a:r>
              <a:rPr lang="en-US" b="0" i="0" dirty="0">
                <a:effectLst/>
                <a:latin typeface="Söhne"/>
              </a:rPr>
              <a:t> HAVE A </a:t>
            </a:r>
            <a:r>
              <a:rPr lang="en-US" b="1" i="0" dirty="0">
                <a:solidFill>
                  <a:srgbClr val="FF0000"/>
                </a:solidFill>
                <a:effectLst/>
                <a:latin typeface="Söhne"/>
              </a:rPr>
              <a:t>MODERATE PREFERENCE FOR THE INCLUSION OF VITAMINS</a:t>
            </a:r>
            <a:r>
              <a:rPr lang="en-US" b="0" i="0" dirty="0">
                <a:effectLst/>
                <a:latin typeface="Söhne"/>
              </a:rPr>
              <a:t> IN THEIR ENERGY DRINKS, POSSIBLY INDICATING A DESIRE FOR ADDED NUTRITIONAL BENEFITS. ON THE OTHER HAND, THE RELATIVELY LOWER PREFERENCE FOR SUGAR SUGGESTS THAT CONSUMERS MAY BE CONSCIOUS OF THE SUGAR CONTENT IN THEIR BEVERAGES AND MAY PREFER ENERGY DRINKS WITH LOWER SUGAR LEVELS.</a:t>
            </a:r>
          </a:p>
        </p:txBody>
      </p:sp>
      <p:pic>
        <p:nvPicPr>
          <p:cNvPr id="11" name="Picture 10">
            <a:extLst>
              <a:ext uri="{FF2B5EF4-FFF2-40B4-BE49-F238E27FC236}">
                <a16:creationId xmlns:a16="http://schemas.microsoft.com/office/drawing/2014/main" id="{F2A44DC1-DE46-C2C3-AC9C-30FC1CB02FE2}"/>
              </a:ext>
            </a:extLst>
          </p:cNvPr>
          <p:cNvPicPr>
            <a:picLocks noChangeAspect="1"/>
          </p:cNvPicPr>
          <p:nvPr/>
        </p:nvPicPr>
        <p:blipFill rotWithShape="1">
          <a:blip r:embed="rId3">
            <a:extLst>
              <a:ext uri="{28A0092B-C50C-407E-A947-70E740481C1C}">
                <a14:useLocalDpi xmlns:a14="http://schemas.microsoft.com/office/drawing/2010/main" val="0"/>
              </a:ext>
            </a:extLst>
          </a:blip>
          <a:srcRect t="16117"/>
          <a:stretch/>
        </p:blipFill>
        <p:spPr>
          <a:xfrm>
            <a:off x="6884065" y="3930162"/>
            <a:ext cx="5184843" cy="2488222"/>
          </a:xfrm>
          <a:prstGeom prst="rect">
            <a:avLst/>
          </a:prstGeom>
        </p:spPr>
      </p:pic>
      <p:sp>
        <p:nvSpPr>
          <p:cNvPr id="12" name="TextBox 11">
            <a:extLst>
              <a:ext uri="{FF2B5EF4-FFF2-40B4-BE49-F238E27FC236}">
                <a16:creationId xmlns:a16="http://schemas.microsoft.com/office/drawing/2014/main" id="{593474D3-C8CC-5461-A8AD-0EF3563BDEBB}"/>
              </a:ext>
            </a:extLst>
          </p:cNvPr>
          <p:cNvSpPr txBox="1"/>
          <p:nvPr/>
        </p:nvSpPr>
        <p:spPr>
          <a:xfrm>
            <a:off x="7007157" y="4052039"/>
            <a:ext cx="5184843" cy="276999"/>
          </a:xfrm>
          <a:prstGeom prst="rect">
            <a:avLst/>
          </a:prstGeom>
          <a:noFill/>
        </p:spPr>
        <p:txBody>
          <a:bodyPr wrap="square" rtlCol="0">
            <a:spAutoFit/>
          </a:bodyPr>
          <a:lstStyle/>
          <a:p>
            <a:r>
              <a:rPr lang="en-US" sz="1200" b="1" dirty="0"/>
              <a:t>REASON FOR CHOOSING OTHER BRAND WHEN INGREDIENT IS SUGAR</a:t>
            </a:r>
            <a:endParaRPr lang="en-IN" sz="1200" b="1" dirty="0"/>
          </a:p>
        </p:txBody>
      </p:sp>
    </p:spTree>
    <p:extLst>
      <p:ext uri="{BB962C8B-B14F-4D97-AF65-F5344CB8AC3E}">
        <p14:creationId xmlns:p14="http://schemas.microsoft.com/office/powerpoint/2010/main" val="1689763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4866</TotalTime>
  <Words>2816</Words>
  <Application>Microsoft Office PowerPoint</Application>
  <PresentationFormat>Widescreen</PresentationFormat>
  <Paragraphs>213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Constantia</vt:lpstr>
      <vt:lpstr>Söhne</vt:lpstr>
      <vt:lpstr>Wingdings</vt:lpstr>
      <vt:lpstr>Office Theme</vt:lpstr>
      <vt:lpstr>MARKETING INSIGHTS  FOR FOOD AND BEVERAGE INDUSTRY</vt:lpstr>
      <vt:lpstr>PowerPoint Presentation</vt:lpstr>
      <vt:lpstr>PowerPoint Presentation</vt:lpstr>
      <vt:lpstr>METHODOLOGY OF SURVEY</vt:lpstr>
      <vt:lpstr>PRIMARY INSIGHTS</vt:lpstr>
      <vt:lpstr>PowerPoint Presentation</vt:lpstr>
      <vt:lpstr>PowerPoint Presentation</vt:lpstr>
      <vt:lpstr>PowerPoint Presentation</vt:lpstr>
      <vt:lpstr>PowerPoint Presentation</vt:lpstr>
      <vt:lpstr>PowerPoint Presentation</vt:lpstr>
      <vt:lpstr>COMPETITION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INSIGHTS  FOR FOOD AND BEVERAGE INDUSTRY</dc:title>
  <dc:creator>harshit dubey</dc:creator>
  <cp:lastModifiedBy>harshit dubey</cp:lastModifiedBy>
  <cp:revision>40</cp:revision>
  <dcterms:created xsi:type="dcterms:W3CDTF">2023-07-03T06:37:48Z</dcterms:created>
  <dcterms:modified xsi:type="dcterms:W3CDTF">2023-07-16T16:53:17Z</dcterms:modified>
</cp:coreProperties>
</file>